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2918400" cy="32918400"/>
  <p:notesSz cx="6858000" cy="9144000"/>
  <p:defaultTextStyle>
    <a:defPPr>
      <a:defRPr lang="en-US"/>
    </a:defPPr>
    <a:lvl1pPr algn="l" rtl="0" fontAlgn="base">
      <a:spcBef>
        <a:spcPct val="0"/>
      </a:spcBef>
      <a:spcAft>
        <a:spcPct val="0"/>
      </a:spcAft>
      <a:defRPr sz="6730" kern="1200">
        <a:solidFill>
          <a:schemeClr val="tx1"/>
        </a:solidFill>
        <a:latin typeface="Arial" panose="020B0604020202020204" pitchFamily="34" charset="0"/>
        <a:ea typeface="+mn-ea"/>
        <a:cs typeface="+mn-cs"/>
      </a:defRPr>
    </a:lvl1pPr>
    <a:lvl2pPr marL="357779" algn="l" rtl="0" fontAlgn="base">
      <a:spcBef>
        <a:spcPct val="0"/>
      </a:spcBef>
      <a:spcAft>
        <a:spcPct val="0"/>
      </a:spcAft>
      <a:defRPr sz="6730" kern="1200">
        <a:solidFill>
          <a:schemeClr val="tx1"/>
        </a:solidFill>
        <a:latin typeface="Arial" panose="020B0604020202020204" pitchFamily="34" charset="0"/>
        <a:ea typeface="+mn-ea"/>
        <a:cs typeface="+mn-cs"/>
      </a:defRPr>
    </a:lvl2pPr>
    <a:lvl3pPr marL="715558" algn="l" rtl="0" fontAlgn="base">
      <a:spcBef>
        <a:spcPct val="0"/>
      </a:spcBef>
      <a:spcAft>
        <a:spcPct val="0"/>
      </a:spcAft>
      <a:defRPr sz="6730" kern="1200">
        <a:solidFill>
          <a:schemeClr val="tx1"/>
        </a:solidFill>
        <a:latin typeface="Arial" panose="020B0604020202020204" pitchFamily="34" charset="0"/>
        <a:ea typeface="+mn-ea"/>
        <a:cs typeface="+mn-cs"/>
      </a:defRPr>
    </a:lvl3pPr>
    <a:lvl4pPr marL="1073337" algn="l" rtl="0" fontAlgn="base">
      <a:spcBef>
        <a:spcPct val="0"/>
      </a:spcBef>
      <a:spcAft>
        <a:spcPct val="0"/>
      </a:spcAft>
      <a:defRPr sz="6730" kern="1200">
        <a:solidFill>
          <a:schemeClr val="tx1"/>
        </a:solidFill>
        <a:latin typeface="Arial" panose="020B0604020202020204" pitchFamily="34" charset="0"/>
        <a:ea typeface="+mn-ea"/>
        <a:cs typeface="+mn-cs"/>
      </a:defRPr>
    </a:lvl4pPr>
    <a:lvl5pPr marL="1431116" algn="l" rtl="0" fontAlgn="base">
      <a:spcBef>
        <a:spcPct val="0"/>
      </a:spcBef>
      <a:spcAft>
        <a:spcPct val="0"/>
      </a:spcAft>
      <a:defRPr sz="6730" kern="1200">
        <a:solidFill>
          <a:schemeClr val="tx1"/>
        </a:solidFill>
        <a:latin typeface="Arial" panose="020B0604020202020204" pitchFamily="34" charset="0"/>
        <a:ea typeface="+mn-ea"/>
        <a:cs typeface="+mn-cs"/>
      </a:defRPr>
    </a:lvl5pPr>
    <a:lvl6pPr marL="1788895" algn="l" defTabSz="715558" rtl="0" eaLnBrk="1" latinLnBrk="0" hangingPunct="1">
      <a:defRPr sz="6730" kern="1200">
        <a:solidFill>
          <a:schemeClr val="tx1"/>
        </a:solidFill>
        <a:latin typeface="Arial" panose="020B0604020202020204" pitchFamily="34" charset="0"/>
        <a:ea typeface="+mn-ea"/>
        <a:cs typeface="+mn-cs"/>
      </a:defRPr>
    </a:lvl6pPr>
    <a:lvl7pPr marL="2146673" algn="l" defTabSz="715558" rtl="0" eaLnBrk="1" latinLnBrk="0" hangingPunct="1">
      <a:defRPr sz="6730" kern="1200">
        <a:solidFill>
          <a:schemeClr val="tx1"/>
        </a:solidFill>
        <a:latin typeface="Arial" panose="020B0604020202020204" pitchFamily="34" charset="0"/>
        <a:ea typeface="+mn-ea"/>
        <a:cs typeface="+mn-cs"/>
      </a:defRPr>
    </a:lvl7pPr>
    <a:lvl8pPr marL="2504453" algn="l" defTabSz="715558" rtl="0" eaLnBrk="1" latinLnBrk="0" hangingPunct="1">
      <a:defRPr sz="6730" kern="1200">
        <a:solidFill>
          <a:schemeClr val="tx1"/>
        </a:solidFill>
        <a:latin typeface="Arial" panose="020B0604020202020204" pitchFamily="34" charset="0"/>
        <a:ea typeface="+mn-ea"/>
        <a:cs typeface="+mn-cs"/>
      </a:defRPr>
    </a:lvl8pPr>
    <a:lvl9pPr marL="2862232" algn="l" defTabSz="715558" rtl="0" eaLnBrk="1" latinLnBrk="0" hangingPunct="1">
      <a:defRPr sz="673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0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6110" autoAdjust="0"/>
  </p:normalViewPr>
  <p:slideViewPr>
    <p:cSldViewPr>
      <p:cViewPr>
        <p:scale>
          <a:sx n="49" d="100"/>
          <a:sy n="49" d="100"/>
        </p:scale>
        <p:origin x="816" y="-2432"/>
      </p:cViewPr>
      <p:guideLst>
        <p:guide orient="horz" pos="10368"/>
        <p:guide pos="1036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7019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289A0FC-B3EB-48D5-BB0C-727395A2C780}"/>
              </a:ext>
            </a:extLst>
          </p:cNvPr>
          <p:cNvSpPr txBox="1">
            <a:spLocks/>
          </p:cNvSpPr>
          <p:nvPr userDrawn="1"/>
        </p:nvSpPr>
        <p:spPr>
          <a:xfrm>
            <a:off x="315468" y="277587"/>
            <a:ext cx="32356044" cy="32314243"/>
          </a:xfrm>
          <a:prstGeom prst="rect">
            <a:avLst/>
          </a:prstGeom>
          <a:noFill/>
          <a:ln w="28575">
            <a:solidFill>
              <a:srgbClr val="7030A0"/>
            </a:solidFill>
          </a:ln>
        </p:spPr>
        <p:txBody>
          <a:bodyPr>
            <a:normAutofit/>
          </a:bodyPr>
          <a:lstStyle>
            <a:lvl1pPr algn="ctr" defTabSz="4389438" rtl="0" eaLnBrk="0" fontAlgn="base" hangingPunct="0">
              <a:spcBef>
                <a:spcPct val="0"/>
              </a:spcBef>
              <a:spcAft>
                <a:spcPct val="0"/>
              </a:spcAft>
              <a:defRPr sz="21100">
                <a:solidFill>
                  <a:schemeClr val="tx2"/>
                </a:solidFill>
                <a:latin typeface="+mj-lt"/>
                <a:ea typeface="+mj-ea"/>
                <a:cs typeface="+mj-cs"/>
              </a:defRPr>
            </a:lvl1pPr>
            <a:lvl2pPr algn="ctr" defTabSz="4389438" rtl="0" eaLnBrk="0" fontAlgn="base" hangingPunct="0">
              <a:spcBef>
                <a:spcPct val="0"/>
              </a:spcBef>
              <a:spcAft>
                <a:spcPct val="0"/>
              </a:spcAft>
              <a:defRPr sz="21100">
                <a:solidFill>
                  <a:schemeClr val="tx2"/>
                </a:solidFill>
                <a:latin typeface="Arial" charset="0"/>
              </a:defRPr>
            </a:lvl2pPr>
            <a:lvl3pPr algn="ctr" defTabSz="4389438" rtl="0" eaLnBrk="0" fontAlgn="base" hangingPunct="0">
              <a:spcBef>
                <a:spcPct val="0"/>
              </a:spcBef>
              <a:spcAft>
                <a:spcPct val="0"/>
              </a:spcAft>
              <a:defRPr sz="21100">
                <a:solidFill>
                  <a:schemeClr val="tx2"/>
                </a:solidFill>
                <a:latin typeface="Arial" charset="0"/>
              </a:defRPr>
            </a:lvl3pPr>
            <a:lvl4pPr algn="ctr" defTabSz="4389438" rtl="0" eaLnBrk="0" fontAlgn="base" hangingPunct="0">
              <a:spcBef>
                <a:spcPct val="0"/>
              </a:spcBef>
              <a:spcAft>
                <a:spcPct val="0"/>
              </a:spcAft>
              <a:defRPr sz="21100">
                <a:solidFill>
                  <a:schemeClr val="tx2"/>
                </a:solidFill>
                <a:latin typeface="Arial" charset="0"/>
              </a:defRPr>
            </a:lvl4pPr>
            <a:lvl5pPr algn="ctr" defTabSz="4389438" rtl="0" eaLnBrk="0" fontAlgn="base" hangingPunct="0">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a:lstStyle>
          <a:p>
            <a:r>
              <a:rPr lang="en-US" sz="1728" kern="0">
                <a:latin typeface="Times New Roman" charset="0"/>
                <a:ea typeface="Times New Roman" charset="0"/>
                <a:cs typeface="Times New Roman" charset="0"/>
              </a:rPr>
              <a:t>                                             </a:t>
            </a:r>
            <a:endParaRPr lang="en-US" sz="1728" kern="0" dirty="0">
              <a:latin typeface="Times New Roman" charset="0"/>
              <a:ea typeface="Times New Roman" charset="0"/>
              <a:cs typeface="Times New Roman" charset="0"/>
            </a:endParaRPr>
          </a:p>
        </p:txBody>
      </p:sp>
      <p:sp>
        <p:nvSpPr>
          <p:cNvPr id="4" name="Title 1">
            <a:extLst>
              <a:ext uri="{FF2B5EF4-FFF2-40B4-BE49-F238E27FC236}">
                <a16:creationId xmlns:a16="http://schemas.microsoft.com/office/drawing/2014/main" id="{9A48908F-1F58-45A8-9FE4-2FC637109D29}"/>
              </a:ext>
            </a:extLst>
          </p:cNvPr>
          <p:cNvSpPr txBox="1">
            <a:spLocks/>
          </p:cNvSpPr>
          <p:nvPr userDrawn="1"/>
        </p:nvSpPr>
        <p:spPr>
          <a:xfrm>
            <a:off x="318082" y="277587"/>
            <a:ext cx="32353431" cy="2606847"/>
          </a:xfrm>
          <a:prstGeom prst="rect">
            <a:avLst/>
          </a:prstGeom>
          <a:solidFill>
            <a:srgbClr val="582C83"/>
          </a:solidFill>
          <a:ln>
            <a:noFill/>
          </a:ln>
        </p:spPr>
        <p:txBody>
          <a:bodyPr>
            <a:normAutofit/>
          </a:bodyPr>
          <a:lstStyle>
            <a:lvl1pPr algn="ctr" defTabSz="4389438" rtl="0" eaLnBrk="0" fontAlgn="base" hangingPunct="0">
              <a:spcBef>
                <a:spcPct val="0"/>
              </a:spcBef>
              <a:spcAft>
                <a:spcPct val="0"/>
              </a:spcAft>
              <a:defRPr sz="21100">
                <a:solidFill>
                  <a:schemeClr val="tx2"/>
                </a:solidFill>
                <a:latin typeface="+mj-lt"/>
                <a:ea typeface="+mj-ea"/>
                <a:cs typeface="+mj-cs"/>
              </a:defRPr>
            </a:lvl1pPr>
            <a:lvl2pPr algn="ctr" defTabSz="4389438" rtl="0" eaLnBrk="0" fontAlgn="base" hangingPunct="0">
              <a:spcBef>
                <a:spcPct val="0"/>
              </a:spcBef>
              <a:spcAft>
                <a:spcPct val="0"/>
              </a:spcAft>
              <a:defRPr sz="21100">
                <a:solidFill>
                  <a:schemeClr val="tx2"/>
                </a:solidFill>
                <a:latin typeface="Arial" charset="0"/>
              </a:defRPr>
            </a:lvl2pPr>
            <a:lvl3pPr algn="ctr" defTabSz="4389438" rtl="0" eaLnBrk="0" fontAlgn="base" hangingPunct="0">
              <a:spcBef>
                <a:spcPct val="0"/>
              </a:spcBef>
              <a:spcAft>
                <a:spcPct val="0"/>
              </a:spcAft>
              <a:defRPr sz="21100">
                <a:solidFill>
                  <a:schemeClr val="tx2"/>
                </a:solidFill>
                <a:latin typeface="Arial" charset="0"/>
              </a:defRPr>
            </a:lvl3pPr>
            <a:lvl4pPr algn="ctr" defTabSz="4389438" rtl="0" eaLnBrk="0" fontAlgn="base" hangingPunct="0">
              <a:spcBef>
                <a:spcPct val="0"/>
              </a:spcBef>
              <a:spcAft>
                <a:spcPct val="0"/>
              </a:spcAft>
              <a:defRPr sz="21100">
                <a:solidFill>
                  <a:schemeClr val="tx2"/>
                </a:solidFill>
                <a:latin typeface="Arial" charset="0"/>
              </a:defRPr>
            </a:lvl4pPr>
            <a:lvl5pPr algn="ctr" defTabSz="4389438" rtl="0" eaLnBrk="0" fontAlgn="base" hangingPunct="0">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a:lstStyle>
          <a:p>
            <a:r>
              <a:rPr lang="en-US" sz="1728" kern="0">
                <a:latin typeface="Times New Roman" charset="0"/>
                <a:ea typeface="Times New Roman" charset="0"/>
                <a:cs typeface="Times New Roman" charset="0"/>
              </a:rPr>
              <a:t>                                             </a:t>
            </a:r>
            <a:endParaRPr lang="en-US" sz="1728" kern="0" dirty="0">
              <a:latin typeface="Times New Roman" charset="0"/>
              <a:ea typeface="Times New Roman" charset="0"/>
              <a:cs typeface="Times New Roman" charset="0"/>
            </a:endParaRPr>
          </a:p>
        </p:txBody>
      </p:sp>
      <p:pic>
        <p:nvPicPr>
          <p:cNvPr id="6" name="Picture 5">
            <a:extLst>
              <a:ext uri="{FF2B5EF4-FFF2-40B4-BE49-F238E27FC236}">
                <a16:creationId xmlns:a16="http://schemas.microsoft.com/office/drawing/2014/main" id="{86A650F5-F052-407E-B497-CDFE35DAA67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7005" t="31580" r="6862" b="26309"/>
          <a:stretch/>
        </p:blipFill>
        <p:spPr>
          <a:xfrm rot="10800000" flipH="1" flipV="1">
            <a:off x="438913" y="1719593"/>
            <a:ext cx="4598929" cy="1045029"/>
          </a:xfrm>
          <a:prstGeom prst="rect">
            <a:avLst/>
          </a:prstGeom>
        </p:spPr>
      </p:pic>
      <p:pic>
        <p:nvPicPr>
          <p:cNvPr id="7" name="Picture 6">
            <a:extLst>
              <a:ext uri="{FF2B5EF4-FFF2-40B4-BE49-F238E27FC236}">
                <a16:creationId xmlns:a16="http://schemas.microsoft.com/office/drawing/2014/main" id="{D25B46C4-788C-4C6F-9373-B0D4388C61B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7005" t="31580" r="6862" b="26309"/>
          <a:stretch/>
        </p:blipFill>
        <p:spPr>
          <a:xfrm rot="10800000" flipH="1" flipV="1">
            <a:off x="27935424" y="1708708"/>
            <a:ext cx="4598929" cy="1045029"/>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Lst>
  <p:txStyles>
    <p:titleStyle>
      <a:lvl1pPr algn="ctr" defTabSz="3160421" rtl="0" eaLnBrk="0" fontAlgn="base" hangingPunct="0">
        <a:spcBef>
          <a:spcPct val="0"/>
        </a:spcBef>
        <a:spcAft>
          <a:spcPct val="0"/>
        </a:spcAft>
        <a:defRPr sz="15192">
          <a:solidFill>
            <a:schemeClr val="tx2"/>
          </a:solidFill>
          <a:latin typeface="+mj-lt"/>
          <a:ea typeface="+mj-ea"/>
          <a:cs typeface="+mj-cs"/>
        </a:defRPr>
      </a:lvl1pPr>
      <a:lvl2pPr algn="ctr" defTabSz="3160421" rtl="0" eaLnBrk="0" fontAlgn="base" hangingPunct="0">
        <a:spcBef>
          <a:spcPct val="0"/>
        </a:spcBef>
        <a:spcAft>
          <a:spcPct val="0"/>
        </a:spcAft>
        <a:defRPr sz="15192">
          <a:solidFill>
            <a:schemeClr val="tx2"/>
          </a:solidFill>
          <a:latin typeface="Arial" charset="0"/>
        </a:defRPr>
      </a:lvl2pPr>
      <a:lvl3pPr algn="ctr" defTabSz="3160421" rtl="0" eaLnBrk="0" fontAlgn="base" hangingPunct="0">
        <a:spcBef>
          <a:spcPct val="0"/>
        </a:spcBef>
        <a:spcAft>
          <a:spcPct val="0"/>
        </a:spcAft>
        <a:defRPr sz="15192">
          <a:solidFill>
            <a:schemeClr val="tx2"/>
          </a:solidFill>
          <a:latin typeface="Arial" charset="0"/>
        </a:defRPr>
      </a:lvl3pPr>
      <a:lvl4pPr algn="ctr" defTabSz="3160421" rtl="0" eaLnBrk="0" fontAlgn="base" hangingPunct="0">
        <a:spcBef>
          <a:spcPct val="0"/>
        </a:spcBef>
        <a:spcAft>
          <a:spcPct val="0"/>
        </a:spcAft>
        <a:defRPr sz="15192">
          <a:solidFill>
            <a:schemeClr val="tx2"/>
          </a:solidFill>
          <a:latin typeface="Arial" charset="0"/>
        </a:defRPr>
      </a:lvl4pPr>
      <a:lvl5pPr algn="ctr" defTabSz="3160421" rtl="0" eaLnBrk="0" fontAlgn="base" hangingPunct="0">
        <a:spcBef>
          <a:spcPct val="0"/>
        </a:spcBef>
        <a:spcAft>
          <a:spcPct val="0"/>
        </a:spcAft>
        <a:defRPr sz="15192">
          <a:solidFill>
            <a:schemeClr val="tx2"/>
          </a:solidFill>
          <a:latin typeface="Arial" charset="0"/>
        </a:defRPr>
      </a:lvl5pPr>
      <a:lvl6pPr marL="329187" algn="ctr" defTabSz="3160421" rtl="0" fontAlgn="base">
        <a:spcBef>
          <a:spcPct val="0"/>
        </a:spcBef>
        <a:spcAft>
          <a:spcPct val="0"/>
        </a:spcAft>
        <a:defRPr sz="15192">
          <a:solidFill>
            <a:schemeClr val="tx2"/>
          </a:solidFill>
          <a:latin typeface="Arial" charset="0"/>
        </a:defRPr>
      </a:lvl6pPr>
      <a:lvl7pPr marL="658373" algn="ctr" defTabSz="3160421" rtl="0" fontAlgn="base">
        <a:spcBef>
          <a:spcPct val="0"/>
        </a:spcBef>
        <a:spcAft>
          <a:spcPct val="0"/>
        </a:spcAft>
        <a:defRPr sz="15192">
          <a:solidFill>
            <a:schemeClr val="tx2"/>
          </a:solidFill>
          <a:latin typeface="Arial" charset="0"/>
        </a:defRPr>
      </a:lvl7pPr>
      <a:lvl8pPr marL="987560" algn="ctr" defTabSz="3160421" rtl="0" fontAlgn="base">
        <a:spcBef>
          <a:spcPct val="0"/>
        </a:spcBef>
        <a:spcAft>
          <a:spcPct val="0"/>
        </a:spcAft>
        <a:defRPr sz="15192">
          <a:solidFill>
            <a:schemeClr val="tx2"/>
          </a:solidFill>
          <a:latin typeface="Arial" charset="0"/>
        </a:defRPr>
      </a:lvl8pPr>
      <a:lvl9pPr marL="1316747" algn="ctr" defTabSz="3160421" rtl="0" fontAlgn="base">
        <a:spcBef>
          <a:spcPct val="0"/>
        </a:spcBef>
        <a:spcAft>
          <a:spcPct val="0"/>
        </a:spcAft>
        <a:defRPr sz="15192">
          <a:solidFill>
            <a:schemeClr val="tx2"/>
          </a:solidFill>
          <a:latin typeface="Arial" charset="0"/>
        </a:defRPr>
      </a:lvl9pPr>
    </p:titleStyle>
    <p:bodyStyle>
      <a:lvl1pPr marL="1185301" indent="-1185301" algn="l" defTabSz="3160421" rtl="0" eaLnBrk="0" fontAlgn="base" hangingPunct="0">
        <a:spcBef>
          <a:spcPct val="20000"/>
        </a:spcBef>
        <a:spcAft>
          <a:spcPct val="0"/>
        </a:spcAft>
        <a:buChar char="•"/>
        <a:defRPr sz="11088">
          <a:solidFill>
            <a:schemeClr val="tx1"/>
          </a:solidFill>
          <a:latin typeface="+mn-lt"/>
          <a:ea typeface="+mn-ea"/>
          <a:cs typeface="+mn-cs"/>
        </a:defRPr>
      </a:lvl1pPr>
      <a:lvl2pPr marL="2567199" indent="-987560" algn="l" defTabSz="3160421" rtl="0" eaLnBrk="0" fontAlgn="base" hangingPunct="0">
        <a:spcBef>
          <a:spcPct val="20000"/>
        </a:spcBef>
        <a:spcAft>
          <a:spcPct val="0"/>
        </a:spcAft>
        <a:buChar char="–"/>
        <a:defRPr sz="9648">
          <a:solidFill>
            <a:schemeClr val="tx1"/>
          </a:solidFill>
          <a:latin typeface="+mn-lt"/>
        </a:defRPr>
      </a:lvl2pPr>
      <a:lvl3pPr marL="3950240" indent="-789819" algn="l" defTabSz="3160421" rtl="0" eaLnBrk="0" fontAlgn="base" hangingPunct="0">
        <a:spcBef>
          <a:spcPct val="20000"/>
        </a:spcBef>
        <a:spcAft>
          <a:spcPct val="0"/>
        </a:spcAft>
        <a:buChar char="•"/>
        <a:defRPr sz="8280">
          <a:solidFill>
            <a:schemeClr val="tx1"/>
          </a:solidFill>
          <a:latin typeface="+mn-lt"/>
        </a:defRPr>
      </a:lvl3pPr>
      <a:lvl4pPr marL="5529878" indent="-789819" algn="l" defTabSz="3160421" rtl="0" eaLnBrk="0" fontAlgn="base" hangingPunct="0">
        <a:spcBef>
          <a:spcPct val="20000"/>
        </a:spcBef>
        <a:spcAft>
          <a:spcPct val="0"/>
        </a:spcAft>
        <a:buChar char="–"/>
        <a:defRPr sz="6912">
          <a:solidFill>
            <a:schemeClr val="tx1"/>
          </a:solidFill>
          <a:latin typeface="+mn-lt"/>
        </a:defRPr>
      </a:lvl4pPr>
      <a:lvl5pPr marL="7110660" indent="-789819" algn="l" defTabSz="3160421" rtl="0" eaLnBrk="0" fontAlgn="base" hangingPunct="0">
        <a:spcBef>
          <a:spcPct val="20000"/>
        </a:spcBef>
        <a:spcAft>
          <a:spcPct val="0"/>
        </a:spcAft>
        <a:buChar char="»"/>
        <a:defRPr sz="6912">
          <a:solidFill>
            <a:schemeClr val="tx1"/>
          </a:solidFill>
          <a:latin typeface="+mn-lt"/>
        </a:defRPr>
      </a:lvl5pPr>
      <a:lvl6pPr marL="7439846" indent="-789819" algn="l" defTabSz="3160421" rtl="0" fontAlgn="base">
        <a:spcBef>
          <a:spcPct val="20000"/>
        </a:spcBef>
        <a:spcAft>
          <a:spcPct val="0"/>
        </a:spcAft>
        <a:buChar char="»"/>
        <a:defRPr sz="6912">
          <a:solidFill>
            <a:schemeClr val="tx1"/>
          </a:solidFill>
          <a:latin typeface="+mn-lt"/>
        </a:defRPr>
      </a:lvl6pPr>
      <a:lvl7pPr marL="7769033" indent="-789819" algn="l" defTabSz="3160421" rtl="0" fontAlgn="base">
        <a:spcBef>
          <a:spcPct val="20000"/>
        </a:spcBef>
        <a:spcAft>
          <a:spcPct val="0"/>
        </a:spcAft>
        <a:buChar char="»"/>
        <a:defRPr sz="6912">
          <a:solidFill>
            <a:schemeClr val="tx1"/>
          </a:solidFill>
          <a:latin typeface="+mn-lt"/>
        </a:defRPr>
      </a:lvl7pPr>
      <a:lvl8pPr marL="8098219" indent="-789819" algn="l" defTabSz="3160421" rtl="0" fontAlgn="base">
        <a:spcBef>
          <a:spcPct val="20000"/>
        </a:spcBef>
        <a:spcAft>
          <a:spcPct val="0"/>
        </a:spcAft>
        <a:buChar char="»"/>
        <a:defRPr sz="6912">
          <a:solidFill>
            <a:schemeClr val="tx1"/>
          </a:solidFill>
          <a:latin typeface="+mn-lt"/>
        </a:defRPr>
      </a:lvl8pPr>
      <a:lvl9pPr marL="8427406" indent="-789819" algn="l" defTabSz="3160421" rtl="0" fontAlgn="base">
        <a:spcBef>
          <a:spcPct val="20000"/>
        </a:spcBef>
        <a:spcAft>
          <a:spcPct val="0"/>
        </a:spcAft>
        <a:buChar char="»"/>
        <a:defRPr sz="6912">
          <a:solidFill>
            <a:schemeClr val="tx1"/>
          </a:solidFill>
          <a:latin typeface="+mn-lt"/>
        </a:defRPr>
      </a:lvl9pPr>
    </p:bodyStyle>
    <p:otherStyle>
      <a:defPPr>
        <a:defRPr lang="en-US"/>
      </a:defPPr>
      <a:lvl1pPr marL="0" algn="l" defTabSz="658373" rtl="0" eaLnBrk="1" latinLnBrk="0" hangingPunct="1">
        <a:defRPr sz="1296" kern="1200">
          <a:solidFill>
            <a:schemeClr val="tx1"/>
          </a:solidFill>
          <a:latin typeface="+mn-lt"/>
          <a:ea typeface="+mn-ea"/>
          <a:cs typeface="+mn-cs"/>
        </a:defRPr>
      </a:lvl1pPr>
      <a:lvl2pPr marL="329187" algn="l" defTabSz="658373" rtl="0" eaLnBrk="1" latinLnBrk="0" hangingPunct="1">
        <a:defRPr sz="1296" kern="1200">
          <a:solidFill>
            <a:schemeClr val="tx1"/>
          </a:solidFill>
          <a:latin typeface="+mn-lt"/>
          <a:ea typeface="+mn-ea"/>
          <a:cs typeface="+mn-cs"/>
        </a:defRPr>
      </a:lvl2pPr>
      <a:lvl3pPr marL="658373" algn="l" defTabSz="658373" rtl="0" eaLnBrk="1" latinLnBrk="0" hangingPunct="1">
        <a:defRPr sz="1296" kern="1200">
          <a:solidFill>
            <a:schemeClr val="tx1"/>
          </a:solidFill>
          <a:latin typeface="+mn-lt"/>
          <a:ea typeface="+mn-ea"/>
          <a:cs typeface="+mn-cs"/>
        </a:defRPr>
      </a:lvl3pPr>
      <a:lvl4pPr marL="987560" algn="l" defTabSz="658373" rtl="0" eaLnBrk="1" latinLnBrk="0" hangingPunct="1">
        <a:defRPr sz="1296" kern="1200">
          <a:solidFill>
            <a:schemeClr val="tx1"/>
          </a:solidFill>
          <a:latin typeface="+mn-lt"/>
          <a:ea typeface="+mn-ea"/>
          <a:cs typeface="+mn-cs"/>
        </a:defRPr>
      </a:lvl4pPr>
      <a:lvl5pPr marL="1316747" algn="l" defTabSz="658373" rtl="0" eaLnBrk="1" latinLnBrk="0" hangingPunct="1">
        <a:defRPr sz="1296" kern="1200">
          <a:solidFill>
            <a:schemeClr val="tx1"/>
          </a:solidFill>
          <a:latin typeface="+mn-lt"/>
          <a:ea typeface="+mn-ea"/>
          <a:cs typeface="+mn-cs"/>
        </a:defRPr>
      </a:lvl5pPr>
      <a:lvl6pPr marL="1645933" algn="l" defTabSz="658373" rtl="0" eaLnBrk="1" latinLnBrk="0" hangingPunct="1">
        <a:defRPr sz="1296" kern="1200">
          <a:solidFill>
            <a:schemeClr val="tx1"/>
          </a:solidFill>
          <a:latin typeface="+mn-lt"/>
          <a:ea typeface="+mn-ea"/>
          <a:cs typeface="+mn-cs"/>
        </a:defRPr>
      </a:lvl6pPr>
      <a:lvl7pPr marL="1975120" algn="l" defTabSz="658373" rtl="0" eaLnBrk="1" latinLnBrk="0" hangingPunct="1">
        <a:defRPr sz="1296" kern="1200">
          <a:solidFill>
            <a:schemeClr val="tx1"/>
          </a:solidFill>
          <a:latin typeface="+mn-lt"/>
          <a:ea typeface="+mn-ea"/>
          <a:cs typeface="+mn-cs"/>
        </a:defRPr>
      </a:lvl7pPr>
      <a:lvl8pPr marL="2304307" algn="l" defTabSz="658373" rtl="0" eaLnBrk="1" latinLnBrk="0" hangingPunct="1">
        <a:defRPr sz="1296" kern="1200">
          <a:solidFill>
            <a:schemeClr val="tx1"/>
          </a:solidFill>
          <a:latin typeface="+mn-lt"/>
          <a:ea typeface="+mn-ea"/>
          <a:cs typeface="+mn-cs"/>
        </a:defRPr>
      </a:lvl8pPr>
      <a:lvl9pPr marL="2633493" algn="l" defTabSz="658373" rtl="0" eaLnBrk="1" latinLnBrk="0" hangingPunct="1">
        <a:defRPr sz="129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g"/><Relationship Id="rId18" Type="http://schemas.openxmlformats.org/officeDocument/2006/relationships/image" Target="../media/image16.png"/><Relationship Id="rId3" Type="http://schemas.openxmlformats.org/officeDocument/2006/relationships/hyperlink" Target="https://github.com/ForgottenArbiter/CommunicationMod" TargetMode="External"/><Relationship Id="rId7" Type="http://schemas.openxmlformats.org/officeDocument/2006/relationships/image" Target="../media/image5.png"/><Relationship Id="rId12" Type="http://schemas.openxmlformats.org/officeDocument/2006/relationships/image" Target="../media/image10.jpg"/><Relationship Id="rId17" Type="http://schemas.openxmlformats.org/officeDocument/2006/relationships/image" Target="../media/image15.jpg"/><Relationship Id="rId2" Type="http://schemas.openxmlformats.org/officeDocument/2006/relationships/image" Target="../media/image2.png"/><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hyperlink" Target="https://github.com/xaved88/bottled_ai" TargetMode="External"/><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Box 64">
            <a:extLst>
              <a:ext uri="{FF2B5EF4-FFF2-40B4-BE49-F238E27FC236}">
                <a16:creationId xmlns:a16="http://schemas.microsoft.com/office/drawing/2014/main" id="{1C277399-F698-F000-2033-233CB5FC0762}"/>
              </a:ext>
            </a:extLst>
          </p:cNvPr>
          <p:cNvSpPr txBox="1"/>
          <p:nvPr/>
        </p:nvSpPr>
        <p:spPr>
          <a:xfrm>
            <a:off x="508333" y="20426130"/>
            <a:ext cx="8559467" cy="11791226"/>
          </a:xfrm>
          <a:prstGeom prst="rect">
            <a:avLst/>
          </a:prstGeom>
          <a:solidFill>
            <a:schemeClr val="bg1"/>
          </a:solidFill>
          <a:ln>
            <a:solidFill>
              <a:schemeClr val="accent6"/>
            </a:solidFill>
          </a:ln>
        </p:spPr>
        <p:txBody>
          <a:bodyPr wrap="square" rtlCol="0">
            <a:noAutofit/>
          </a:bodyPr>
          <a:lstStyle/>
          <a:p>
            <a:endParaRPr lang="en-US" sz="2160" dirty="0">
              <a:latin typeface="Noto Serif" panose="02020600060500020200" pitchFamily="18" charset="0"/>
              <a:ea typeface="Noto Serif" panose="02020600060500020200" pitchFamily="18" charset="0"/>
              <a:cs typeface="Noto Serif" panose="02020600060500020200" pitchFamily="18" charset="0"/>
            </a:endParaRPr>
          </a:p>
        </p:txBody>
      </p:sp>
      <p:pic>
        <p:nvPicPr>
          <p:cNvPr id="50" name="Picture 49" descr="A graph with lines and numbers&#10;&#10;AI-generated content may be incorrect.">
            <a:extLst>
              <a:ext uri="{FF2B5EF4-FFF2-40B4-BE49-F238E27FC236}">
                <a16:creationId xmlns:a16="http://schemas.microsoft.com/office/drawing/2014/main" id="{84AB45C9-3145-F992-F77A-2890E6FE1A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24678" y="9306588"/>
            <a:ext cx="5248666" cy="4160528"/>
          </a:xfrm>
          <a:prstGeom prst="rect">
            <a:avLst/>
          </a:prstGeom>
        </p:spPr>
      </p:pic>
      <p:sp>
        <p:nvSpPr>
          <p:cNvPr id="2" name="TextBox 1"/>
          <p:cNvSpPr txBox="1"/>
          <p:nvPr/>
        </p:nvSpPr>
        <p:spPr>
          <a:xfrm>
            <a:off x="438912" y="4194443"/>
            <a:ext cx="10492302" cy="8323066"/>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tIns="45720">
            <a:noAutofit/>
          </a:bodyPr>
          <a:lstStyle/>
          <a:p>
            <a:pPr algn="just">
              <a:spcAft>
                <a:spcPts val="800"/>
              </a:spcAft>
            </a:pPr>
            <a:r>
              <a:rPr lang="en-US" sz="3000" kern="100" dirty="0">
                <a:latin typeface="Noto Serif" panose="02020600060500020200" pitchFamily="18" charset="0"/>
                <a:ea typeface="Noto Serif" panose="02020600060500020200" pitchFamily="18" charset="0"/>
                <a:cs typeface="Noto Serif" panose="02020600060500020200" pitchFamily="18" charset="0"/>
              </a:rPr>
              <a:t>This project focuses on autonomous play in complex, high state-space video games. For example, in </a:t>
            </a:r>
            <a:r>
              <a:rPr lang="en-US" sz="3000" i="1" kern="100" dirty="0">
                <a:latin typeface="Noto Serif" panose="02020600060500020200" pitchFamily="18" charset="0"/>
                <a:ea typeface="Noto Serif" panose="02020600060500020200" pitchFamily="18" charset="0"/>
                <a:cs typeface="Noto Serif" panose="02020600060500020200" pitchFamily="18" charset="0"/>
              </a:rPr>
              <a:t>S</a:t>
            </a:r>
            <a:r>
              <a:rPr lang="en-US" sz="3000" i="1" kern="100" dirty="0">
                <a:effectLst/>
                <a:latin typeface="Noto Serif" panose="02020600060500020200" pitchFamily="18" charset="0"/>
                <a:ea typeface="Noto Serif" panose="02020600060500020200" pitchFamily="18" charset="0"/>
                <a:cs typeface="Noto Serif" panose="02020600060500020200" pitchFamily="18" charset="0"/>
              </a:rPr>
              <a:t>lay the Spire </a:t>
            </a:r>
            <a:r>
              <a:rPr lang="en-US" sz="3000" kern="100" dirty="0">
                <a:effectLst/>
                <a:latin typeface="Noto Serif" panose="02020600060500020200" pitchFamily="18" charset="0"/>
                <a:ea typeface="Noto Serif" panose="02020600060500020200" pitchFamily="18" charset="0"/>
                <a:cs typeface="Noto Serif" panose="02020600060500020200" pitchFamily="18" charset="0"/>
              </a:rPr>
              <a:t>(</a:t>
            </a:r>
            <a:r>
              <a:rPr lang="en-US" sz="3000" kern="100" dirty="0" err="1">
                <a:effectLst/>
                <a:latin typeface="Noto Serif" panose="02020600060500020200" pitchFamily="18" charset="0"/>
                <a:ea typeface="Noto Serif" panose="02020600060500020200" pitchFamily="18" charset="0"/>
                <a:cs typeface="Noto Serif" panose="02020600060500020200" pitchFamily="18" charset="0"/>
              </a:rPr>
              <a:t>StS</a:t>
            </a:r>
            <a:r>
              <a:rPr lang="en-US" sz="3000" kern="100" dirty="0">
                <a:effectLst/>
                <a:latin typeface="Noto Serif" panose="02020600060500020200" pitchFamily="18" charset="0"/>
                <a:ea typeface="Noto Serif" panose="02020600060500020200" pitchFamily="18" charset="0"/>
                <a:cs typeface="Noto Serif" panose="02020600060500020200" pitchFamily="18" charset="0"/>
              </a:rPr>
              <a:t>), released by Mega Crit Games in 2017, players are tasked with climbing the titular Spire one floor at a time, responding to enemies and events they encounter along the way. </a:t>
            </a:r>
            <a:r>
              <a:rPr lang="en-US" sz="3000" kern="100" dirty="0">
                <a:latin typeface="Noto Serif" panose="02020600060500020200" pitchFamily="18" charset="0"/>
                <a:ea typeface="Noto Serif" panose="02020600060500020200" pitchFamily="18" charset="0"/>
                <a:cs typeface="Noto Serif" panose="02020600060500020200" pitchFamily="18" charset="0"/>
              </a:rPr>
              <a:t>Many aspects of </a:t>
            </a:r>
            <a:r>
              <a:rPr lang="en-US" sz="3000" kern="100" dirty="0" err="1">
                <a:latin typeface="Noto Serif" panose="02020600060500020200" pitchFamily="18" charset="0"/>
                <a:ea typeface="Noto Serif" panose="02020600060500020200" pitchFamily="18" charset="0"/>
                <a:cs typeface="Noto Serif" panose="02020600060500020200" pitchFamily="18" charset="0"/>
              </a:rPr>
              <a:t>StS</a:t>
            </a:r>
            <a:r>
              <a:rPr lang="en-US" sz="3000" kern="100" dirty="0">
                <a:latin typeface="Noto Serif" panose="02020600060500020200" pitchFamily="18" charset="0"/>
                <a:ea typeface="Noto Serif" panose="02020600060500020200" pitchFamily="18" charset="0"/>
                <a:cs typeface="Noto Serif" panose="02020600060500020200" pitchFamily="18" charset="0"/>
              </a:rPr>
              <a:t> are randomized per run; card rewards, available paths, encounter order, shop contents, and many other elements are never the same between two games. Thus, </a:t>
            </a:r>
            <a:r>
              <a:rPr lang="en-US" sz="3000" kern="100" dirty="0" err="1">
                <a:latin typeface="Noto Serif" panose="02020600060500020200" pitchFamily="18" charset="0"/>
                <a:ea typeface="Noto Serif" panose="02020600060500020200" pitchFamily="18" charset="0"/>
                <a:cs typeface="Noto Serif" panose="02020600060500020200" pitchFamily="18" charset="0"/>
              </a:rPr>
              <a:t>StS</a:t>
            </a:r>
            <a:r>
              <a:rPr lang="en-US" sz="3000" kern="100" dirty="0">
                <a:latin typeface="Noto Serif" panose="02020600060500020200" pitchFamily="18" charset="0"/>
                <a:ea typeface="Noto Serif" panose="02020600060500020200" pitchFamily="18" charset="0"/>
                <a:cs typeface="Noto Serif" panose="02020600060500020200" pitchFamily="18" charset="0"/>
              </a:rPr>
              <a:t> boasts a tremendously high number of </a:t>
            </a:r>
            <a:r>
              <a:rPr lang="en-US" sz="3000" kern="100" dirty="0" err="1">
                <a:latin typeface="Noto Serif" panose="02020600060500020200" pitchFamily="18" charset="0"/>
                <a:ea typeface="Noto Serif" panose="02020600060500020200" pitchFamily="18" charset="0"/>
                <a:cs typeface="Noto Serif" panose="02020600060500020200" pitchFamily="18" charset="0"/>
              </a:rPr>
              <a:t>gamestates</a:t>
            </a:r>
            <a:r>
              <a:rPr lang="en-US" sz="3000" kern="100" dirty="0">
                <a:latin typeface="Noto Serif" panose="02020600060500020200" pitchFamily="18" charset="0"/>
                <a:ea typeface="Noto Serif" panose="02020600060500020200" pitchFamily="18" charset="0"/>
                <a:cs typeface="Noto Serif" panose="02020600060500020200" pitchFamily="18" charset="0"/>
              </a:rPr>
              <a:t> (combinations of in-game elements), rendering traditional supervised and unsupervised optimization techniques too slow to use for autonomous play. Instead, I implement deep reinforcement learning (RL)—an algorithmic “agent” that learns based on reward and punishment—to find the best card play order strategy on the fly. This research contributes to our understanding of RL implementations in high state-space games. </a:t>
            </a:r>
          </a:p>
        </p:txBody>
      </p:sp>
      <p:sp>
        <p:nvSpPr>
          <p:cNvPr id="22" name="TextBox 21">
            <a:extLst>
              <a:ext uri="{FF2B5EF4-FFF2-40B4-BE49-F238E27FC236}">
                <a16:creationId xmlns:a16="http://schemas.microsoft.com/office/drawing/2014/main" id="{1F0D8CFD-C79D-408A-9159-9F8421CA0FDB}"/>
              </a:ext>
            </a:extLst>
          </p:cNvPr>
          <p:cNvSpPr txBox="1"/>
          <p:nvPr/>
        </p:nvSpPr>
        <p:spPr>
          <a:xfrm>
            <a:off x="347939" y="3346745"/>
            <a:ext cx="10629109" cy="690830"/>
          </a:xfrm>
          <a:prstGeom prst="rect">
            <a:avLst/>
          </a:prstGeom>
          <a:solidFill>
            <a:srgbClr val="582C83"/>
          </a:solidFill>
        </p:spPr>
        <p:txBody>
          <a:bodyPr wrap="square" rtlCol="0">
            <a:spAutoFit/>
          </a:bodyPr>
          <a:lstStyle/>
          <a:p>
            <a:pPr algn="ctr"/>
            <a:r>
              <a:rPr lang="en-US" sz="3889" b="1" dirty="0">
                <a:solidFill>
                  <a:schemeClr val="bg1"/>
                </a:solidFill>
                <a:cs typeface="Arial" panose="020B0604020202020204" pitchFamily="34" charset="0"/>
              </a:rPr>
              <a:t>Background</a:t>
            </a:r>
          </a:p>
        </p:txBody>
      </p:sp>
      <p:sp>
        <p:nvSpPr>
          <p:cNvPr id="24" name="TextBox 23">
            <a:extLst>
              <a:ext uri="{FF2B5EF4-FFF2-40B4-BE49-F238E27FC236}">
                <a16:creationId xmlns:a16="http://schemas.microsoft.com/office/drawing/2014/main" id="{3D5F3537-8C0D-4FA6-B528-4DA6EA57DEBE}"/>
              </a:ext>
            </a:extLst>
          </p:cNvPr>
          <p:cNvSpPr txBox="1"/>
          <p:nvPr/>
        </p:nvSpPr>
        <p:spPr>
          <a:xfrm>
            <a:off x="372201" y="12635296"/>
            <a:ext cx="10663762" cy="690830"/>
          </a:xfrm>
          <a:prstGeom prst="rect">
            <a:avLst/>
          </a:prstGeom>
          <a:solidFill>
            <a:srgbClr val="582C83"/>
          </a:solidFill>
        </p:spPr>
        <p:txBody>
          <a:bodyPr wrap="square" rtlCol="0">
            <a:spAutoFit/>
          </a:bodyPr>
          <a:lstStyle/>
          <a:p>
            <a:pPr algn="ctr"/>
            <a:r>
              <a:rPr lang="en-US" sz="3889" b="1" dirty="0">
                <a:solidFill>
                  <a:schemeClr val="bg1"/>
                </a:solidFill>
                <a:cs typeface="Arial" panose="020B0604020202020204" pitchFamily="34" charset="0"/>
              </a:rPr>
              <a:t>Methodology</a:t>
            </a:r>
          </a:p>
        </p:txBody>
      </p:sp>
      <p:sp>
        <p:nvSpPr>
          <p:cNvPr id="26" name="TextBox 25">
            <a:extLst>
              <a:ext uri="{FF2B5EF4-FFF2-40B4-BE49-F238E27FC236}">
                <a16:creationId xmlns:a16="http://schemas.microsoft.com/office/drawing/2014/main" id="{1EEAB164-B68D-4CF0-AD80-9A4898D89050}"/>
              </a:ext>
            </a:extLst>
          </p:cNvPr>
          <p:cNvSpPr txBox="1"/>
          <p:nvPr/>
        </p:nvSpPr>
        <p:spPr>
          <a:xfrm>
            <a:off x="27066266" y="27069618"/>
            <a:ext cx="5494483" cy="690830"/>
          </a:xfrm>
          <a:prstGeom prst="rect">
            <a:avLst/>
          </a:prstGeom>
          <a:solidFill>
            <a:srgbClr val="582C83"/>
          </a:solidFill>
        </p:spPr>
        <p:txBody>
          <a:bodyPr wrap="square" rtlCol="0">
            <a:spAutoFit/>
          </a:bodyPr>
          <a:lstStyle/>
          <a:p>
            <a:pPr algn="ctr"/>
            <a:r>
              <a:rPr lang="en-US" sz="3889" b="1" dirty="0">
                <a:solidFill>
                  <a:schemeClr val="bg1"/>
                </a:solidFill>
                <a:cs typeface="Arial" panose="020B0604020202020204" pitchFamily="34" charset="0"/>
              </a:rPr>
              <a:t>Acknowledgements</a:t>
            </a:r>
          </a:p>
        </p:txBody>
      </p:sp>
      <p:sp>
        <p:nvSpPr>
          <p:cNvPr id="27" name="TextBox 26">
            <a:extLst>
              <a:ext uri="{FF2B5EF4-FFF2-40B4-BE49-F238E27FC236}">
                <a16:creationId xmlns:a16="http://schemas.microsoft.com/office/drawing/2014/main" id="{C32F5D30-78D5-45C0-8724-51DD9A4AFD96}"/>
              </a:ext>
            </a:extLst>
          </p:cNvPr>
          <p:cNvSpPr txBox="1"/>
          <p:nvPr/>
        </p:nvSpPr>
        <p:spPr>
          <a:xfrm>
            <a:off x="27142622" y="19600108"/>
            <a:ext cx="5418128" cy="690830"/>
          </a:xfrm>
          <a:prstGeom prst="rect">
            <a:avLst/>
          </a:prstGeom>
          <a:solidFill>
            <a:srgbClr val="582C83"/>
          </a:solidFill>
        </p:spPr>
        <p:txBody>
          <a:bodyPr wrap="square" rtlCol="0">
            <a:spAutoFit/>
          </a:bodyPr>
          <a:lstStyle/>
          <a:p>
            <a:pPr algn="ctr"/>
            <a:r>
              <a:rPr lang="en-US" sz="3889" b="1" dirty="0">
                <a:solidFill>
                  <a:schemeClr val="bg1"/>
                </a:solidFill>
                <a:cs typeface="Arial" panose="020B0604020202020204" pitchFamily="34" charset="0"/>
              </a:rPr>
              <a:t>References</a:t>
            </a:r>
          </a:p>
        </p:txBody>
      </p:sp>
      <p:sp>
        <p:nvSpPr>
          <p:cNvPr id="28" name="TextBox 27">
            <a:extLst>
              <a:ext uri="{FF2B5EF4-FFF2-40B4-BE49-F238E27FC236}">
                <a16:creationId xmlns:a16="http://schemas.microsoft.com/office/drawing/2014/main" id="{300694FC-47C6-4661-861E-D709926D6630}"/>
              </a:ext>
            </a:extLst>
          </p:cNvPr>
          <p:cNvSpPr txBox="1"/>
          <p:nvPr/>
        </p:nvSpPr>
        <p:spPr>
          <a:xfrm>
            <a:off x="11202474" y="3346745"/>
            <a:ext cx="21322501" cy="690830"/>
          </a:xfrm>
          <a:prstGeom prst="rect">
            <a:avLst/>
          </a:prstGeom>
          <a:solidFill>
            <a:srgbClr val="582C83"/>
          </a:solidFill>
        </p:spPr>
        <p:txBody>
          <a:bodyPr wrap="square" rtlCol="0">
            <a:spAutoFit/>
          </a:bodyPr>
          <a:lstStyle/>
          <a:p>
            <a:pPr algn="ctr"/>
            <a:r>
              <a:rPr lang="en-US" sz="3889" b="1" dirty="0">
                <a:solidFill>
                  <a:schemeClr val="bg1"/>
                </a:solidFill>
                <a:cs typeface="Arial" panose="020B0604020202020204" pitchFamily="34" charset="0"/>
              </a:rPr>
              <a:t>Results</a:t>
            </a:r>
          </a:p>
        </p:txBody>
      </p:sp>
      <p:sp>
        <p:nvSpPr>
          <p:cNvPr id="29" name="TextBox 28">
            <a:extLst>
              <a:ext uri="{FF2B5EF4-FFF2-40B4-BE49-F238E27FC236}">
                <a16:creationId xmlns:a16="http://schemas.microsoft.com/office/drawing/2014/main" id="{603C0B5D-E00E-45E7-AED8-F7A3A844CD34}"/>
              </a:ext>
            </a:extLst>
          </p:cNvPr>
          <p:cNvSpPr txBox="1"/>
          <p:nvPr/>
        </p:nvSpPr>
        <p:spPr>
          <a:xfrm>
            <a:off x="438912" y="19600108"/>
            <a:ext cx="8628888" cy="690830"/>
          </a:xfrm>
          <a:prstGeom prst="rect">
            <a:avLst/>
          </a:prstGeom>
          <a:solidFill>
            <a:srgbClr val="582C83"/>
          </a:solidFill>
        </p:spPr>
        <p:txBody>
          <a:bodyPr wrap="square" rtlCol="0">
            <a:spAutoFit/>
          </a:bodyPr>
          <a:lstStyle/>
          <a:p>
            <a:pPr algn="ctr"/>
            <a:r>
              <a:rPr lang="en-US" sz="3889" b="1" dirty="0" err="1">
                <a:solidFill>
                  <a:schemeClr val="bg1"/>
                </a:solidFill>
                <a:cs typeface="Arial" panose="020B0604020202020204" pitchFamily="34" charset="0"/>
              </a:rPr>
              <a:t>Gamestate</a:t>
            </a:r>
            <a:r>
              <a:rPr lang="en-US" sz="3889" b="1" dirty="0">
                <a:solidFill>
                  <a:schemeClr val="bg1"/>
                </a:solidFill>
                <a:cs typeface="Arial" panose="020B0604020202020204" pitchFamily="34" charset="0"/>
              </a:rPr>
              <a:t> Representation</a:t>
            </a:r>
          </a:p>
        </p:txBody>
      </p:sp>
      <p:sp>
        <p:nvSpPr>
          <p:cNvPr id="30" name="TextBox 29">
            <a:extLst>
              <a:ext uri="{FF2B5EF4-FFF2-40B4-BE49-F238E27FC236}">
                <a16:creationId xmlns:a16="http://schemas.microsoft.com/office/drawing/2014/main" id="{D41E4CF4-4A19-416E-B473-8EA4394172F1}"/>
              </a:ext>
            </a:extLst>
          </p:cNvPr>
          <p:cNvSpPr txBox="1"/>
          <p:nvPr/>
        </p:nvSpPr>
        <p:spPr>
          <a:xfrm>
            <a:off x="376981" y="13398050"/>
            <a:ext cx="10538136" cy="5481728"/>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noAutofit/>
          </a:bodyPr>
          <a:lstStyle/>
          <a:p>
            <a:pPr>
              <a:defRPr/>
            </a:pPr>
            <a:endPar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p:txBody>
      </p:sp>
      <p:sp>
        <p:nvSpPr>
          <p:cNvPr id="33" name="TextBox 32">
            <a:extLst>
              <a:ext uri="{FF2B5EF4-FFF2-40B4-BE49-F238E27FC236}">
                <a16:creationId xmlns:a16="http://schemas.microsoft.com/office/drawing/2014/main" id="{6A65F909-A5D8-448E-B39B-2EF504D0C54D}"/>
              </a:ext>
            </a:extLst>
          </p:cNvPr>
          <p:cNvSpPr txBox="1"/>
          <p:nvPr/>
        </p:nvSpPr>
        <p:spPr>
          <a:xfrm>
            <a:off x="27142622" y="20456710"/>
            <a:ext cx="5418128" cy="6422190"/>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noAutofit/>
          </a:bodyPr>
          <a:lstStyle/>
          <a:p>
            <a:pPr>
              <a:defRPr/>
            </a:pPr>
            <a:r>
              <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rPr>
              <a:t>Mega Crit Games. </a:t>
            </a:r>
            <a:r>
              <a:rPr lang="en-US" sz="2160" i="1" dirty="0">
                <a:solidFill>
                  <a:schemeClr val="tx1"/>
                </a:solidFill>
                <a:latin typeface="Noto Serif" panose="02020600060500020200" pitchFamily="18" charset="0"/>
                <a:ea typeface="Noto Serif" panose="02020600060500020200" pitchFamily="18" charset="0"/>
                <a:cs typeface="Noto Serif" panose="02020600060500020200" pitchFamily="18" charset="0"/>
              </a:rPr>
              <a:t>Slay the Spire</a:t>
            </a:r>
            <a:r>
              <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rPr>
              <a:t>. Mega Crit Games. PC/Mac/PlayStation 4/iOS/Android. </a:t>
            </a:r>
          </a:p>
          <a:p>
            <a:pPr>
              <a:defRPr/>
            </a:pPr>
            <a:endPar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r>
              <a:rPr lang="en-US" sz="2160"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u:ForgottenArbiter</a:t>
            </a:r>
            <a:r>
              <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rPr>
              <a:t>. </a:t>
            </a:r>
            <a:r>
              <a:rPr lang="en-US" sz="2160" i="1"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CommunicationMod</a:t>
            </a:r>
            <a:r>
              <a:rPr lang="en-US" sz="2160" i="1" dirty="0">
                <a:solidFill>
                  <a:schemeClr val="tx1"/>
                </a:solidFill>
                <a:latin typeface="Noto Serif" panose="02020600060500020200" pitchFamily="18" charset="0"/>
                <a:ea typeface="Noto Serif" panose="02020600060500020200" pitchFamily="18" charset="0"/>
                <a:cs typeface="Noto Serif" panose="02020600060500020200" pitchFamily="18" charset="0"/>
              </a:rPr>
              <a:t>.</a:t>
            </a:r>
            <a:r>
              <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rPr>
              <a:t> </a:t>
            </a:r>
            <a:r>
              <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hlinkClick r:id="rId3"/>
              </a:rPr>
              <a:t>https://github.com/ForgottenArbiter/CommunicationMod</a:t>
            </a:r>
            <a:endPar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r>
              <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rPr>
              <a:t>u:xaved88. </a:t>
            </a:r>
            <a:r>
              <a:rPr lang="en-US" sz="2160" i="1"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BottledAI</a:t>
            </a:r>
            <a:r>
              <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rPr>
              <a:t>. </a:t>
            </a:r>
            <a:r>
              <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hlinkClick r:id="rId4"/>
              </a:rPr>
              <a:t>https://github.com/xaved88/bottled_ai</a:t>
            </a:r>
            <a:endPar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r>
              <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rPr>
              <a:t>Literature matrix:</a:t>
            </a:r>
          </a:p>
          <a:p>
            <a:pPr>
              <a:defRPr/>
            </a:pPr>
            <a:endPar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p:txBody>
      </p:sp>
      <p:sp>
        <p:nvSpPr>
          <p:cNvPr id="9" name="TextBox 8">
            <a:extLst>
              <a:ext uri="{FF2B5EF4-FFF2-40B4-BE49-F238E27FC236}">
                <a16:creationId xmlns:a16="http://schemas.microsoft.com/office/drawing/2014/main" id="{2CB6A38F-419A-4D77-457E-687B801D6850}"/>
              </a:ext>
            </a:extLst>
          </p:cNvPr>
          <p:cNvSpPr txBox="1"/>
          <p:nvPr/>
        </p:nvSpPr>
        <p:spPr>
          <a:xfrm>
            <a:off x="9372601" y="19612982"/>
            <a:ext cx="12108546" cy="690830"/>
          </a:xfrm>
          <a:prstGeom prst="rect">
            <a:avLst/>
          </a:prstGeom>
          <a:solidFill>
            <a:srgbClr val="582C83"/>
          </a:solidFill>
        </p:spPr>
        <p:txBody>
          <a:bodyPr wrap="square" rtlCol="0">
            <a:spAutoFit/>
          </a:bodyPr>
          <a:lstStyle/>
          <a:p>
            <a:pPr algn="ctr"/>
            <a:r>
              <a:rPr lang="en-US" sz="3889" b="1" dirty="0">
                <a:solidFill>
                  <a:schemeClr val="bg1"/>
                </a:solidFill>
                <a:cs typeface="Arial" panose="020B0604020202020204" pitchFamily="34" charset="0"/>
              </a:rPr>
              <a:t>Reinforcement Learning Cycle</a:t>
            </a:r>
          </a:p>
        </p:txBody>
      </p:sp>
      <p:sp>
        <p:nvSpPr>
          <p:cNvPr id="10" name="TextBox 9">
            <a:extLst>
              <a:ext uri="{FF2B5EF4-FFF2-40B4-BE49-F238E27FC236}">
                <a16:creationId xmlns:a16="http://schemas.microsoft.com/office/drawing/2014/main" id="{98B7558A-5E82-235D-46F8-3C86CE657FF2}"/>
              </a:ext>
            </a:extLst>
          </p:cNvPr>
          <p:cNvSpPr txBox="1"/>
          <p:nvPr/>
        </p:nvSpPr>
        <p:spPr>
          <a:xfrm>
            <a:off x="9258594" y="20426130"/>
            <a:ext cx="12192226" cy="11681527"/>
          </a:xfrm>
          <a:prstGeom prst="rect">
            <a:avLst/>
          </a:prstGeom>
          <a:solidFill>
            <a:schemeClr val="bg1"/>
          </a:solidFill>
          <a:ln>
            <a:solidFill>
              <a:schemeClr val="accent6"/>
            </a:solidFill>
          </a:ln>
        </p:spPr>
        <p:txBody>
          <a:bodyPr wrap="square" rtlCol="0">
            <a:noAutofit/>
          </a:bodyPr>
          <a:lstStyle/>
          <a:p>
            <a:endParaRPr lang="en-US" sz="2160" dirty="0">
              <a:latin typeface="Noto Serif" panose="02020600060500020200" pitchFamily="18" charset="0"/>
              <a:ea typeface="Noto Serif" panose="02020600060500020200" pitchFamily="18" charset="0"/>
              <a:cs typeface="Noto Serif" panose="02020600060500020200" pitchFamily="18" charset="0"/>
            </a:endParaRPr>
          </a:p>
        </p:txBody>
      </p:sp>
      <p:pic>
        <p:nvPicPr>
          <p:cNvPr id="4" name="Picture 3" descr="A graph with blue lines&#10;&#10;AI-generated content may be incorrect.">
            <a:extLst>
              <a:ext uri="{FF2B5EF4-FFF2-40B4-BE49-F238E27FC236}">
                <a16:creationId xmlns:a16="http://schemas.microsoft.com/office/drawing/2014/main" id="{BB4946BC-F291-383D-2AE9-23E4DB6357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24172" y="4493329"/>
            <a:ext cx="5330963" cy="4160528"/>
          </a:xfrm>
          <a:prstGeom prst="rect">
            <a:avLst/>
          </a:prstGeom>
        </p:spPr>
      </p:pic>
      <p:pic>
        <p:nvPicPr>
          <p:cNvPr id="7" name="Picture 6" descr="A graph with red and blue lines&#10;&#10;AI-generated content may be incorrect.">
            <a:extLst>
              <a:ext uri="{FF2B5EF4-FFF2-40B4-BE49-F238E27FC236}">
                <a16:creationId xmlns:a16="http://schemas.microsoft.com/office/drawing/2014/main" id="{A1C5BC49-3204-AD27-9521-B0868153E1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55135" y="4675951"/>
            <a:ext cx="5148082" cy="3950216"/>
          </a:xfrm>
          <a:prstGeom prst="rect">
            <a:avLst/>
          </a:prstGeom>
        </p:spPr>
      </p:pic>
      <p:pic>
        <p:nvPicPr>
          <p:cNvPr id="13" name="Picture 12" descr="A graph with a line&#10;&#10;AI-generated content may be incorrect.">
            <a:extLst>
              <a:ext uri="{FF2B5EF4-FFF2-40B4-BE49-F238E27FC236}">
                <a16:creationId xmlns:a16="http://schemas.microsoft.com/office/drawing/2014/main" id="{86FBB551-D681-7371-0CDC-4C66385C11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495549" y="9355202"/>
            <a:ext cx="5166370" cy="3950216"/>
          </a:xfrm>
          <a:prstGeom prst="rect">
            <a:avLst/>
          </a:prstGeom>
        </p:spPr>
      </p:pic>
      <p:pic>
        <p:nvPicPr>
          <p:cNvPr id="17" name="Picture 16" descr="A graph with a line and a line&#10;&#10;AI-generated content may be incorrect.">
            <a:extLst>
              <a:ext uri="{FF2B5EF4-FFF2-40B4-BE49-F238E27FC236}">
                <a16:creationId xmlns:a16="http://schemas.microsoft.com/office/drawing/2014/main" id="{EF37CD47-5F0E-3FD8-71C2-A91455CF490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862458" y="4462631"/>
            <a:ext cx="5330963" cy="4160528"/>
          </a:xfrm>
          <a:prstGeom prst="rect">
            <a:avLst/>
          </a:prstGeom>
        </p:spPr>
      </p:pic>
      <p:pic>
        <p:nvPicPr>
          <p:cNvPr id="19" name="Picture 18" descr="A graph with a line drawn on it&#10;&#10;AI-generated content may be incorrect.">
            <a:extLst>
              <a:ext uri="{FF2B5EF4-FFF2-40B4-BE49-F238E27FC236}">
                <a16:creationId xmlns:a16="http://schemas.microsoft.com/office/drawing/2014/main" id="{9F3F92C2-B488-6123-7238-A721631DB9A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142622" y="4595477"/>
            <a:ext cx="5166370" cy="3950216"/>
          </a:xfrm>
          <a:prstGeom prst="rect">
            <a:avLst/>
          </a:prstGeom>
        </p:spPr>
      </p:pic>
      <p:pic>
        <p:nvPicPr>
          <p:cNvPr id="21" name="Picture 20" descr="A graph with blue lines and text&#10;&#10;AI-generated content may be incorrect.">
            <a:extLst>
              <a:ext uri="{FF2B5EF4-FFF2-40B4-BE49-F238E27FC236}">
                <a16:creationId xmlns:a16="http://schemas.microsoft.com/office/drawing/2014/main" id="{91AD44BF-1750-DD34-8B50-9E78095AEAF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249499" y="14419316"/>
            <a:ext cx="5330963" cy="4160528"/>
          </a:xfrm>
          <a:prstGeom prst="rect">
            <a:avLst/>
          </a:prstGeom>
        </p:spPr>
      </p:pic>
      <p:pic>
        <p:nvPicPr>
          <p:cNvPr id="31" name="Picture 30" descr="A graph with a line&#10;&#10;AI-generated content may be incorrect.">
            <a:extLst>
              <a:ext uri="{FF2B5EF4-FFF2-40B4-BE49-F238E27FC236}">
                <a16:creationId xmlns:a16="http://schemas.microsoft.com/office/drawing/2014/main" id="{175E074D-077F-2C2B-8CC8-3E76AFCBB7D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580463" y="14600229"/>
            <a:ext cx="5148082" cy="3950216"/>
          </a:xfrm>
          <a:prstGeom prst="rect">
            <a:avLst/>
          </a:prstGeom>
        </p:spPr>
      </p:pic>
      <p:sp>
        <p:nvSpPr>
          <p:cNvPr id="36" name="Oval 35">
            <a:extLst>
              <a:ext uri="{FF2B5EF4-FFF2-40B4-BE49-F238E27FC236}">
                <a16:creationId xmlns:a16="http://schemas.microsoft.com/office/drawing/2014/main" id="{74D3F37B-315A-334A-539D-1F4797D99425}"/>
              </a:ext>
            </a:extLst>
          </p:cNvPr>
          <p:cNvSpPr/>
          <p:nvPr/>
        </p:nvSpPr>
        <p:spPr bwMode="auto">
          <a:xfrm>
            <a:off x="15351484" y="4851023"/>
            <a:ext cx="1143000" cy="30480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dirty="0">
              <a:ln>
                <a:noFill/>
              </a:ln>
              <a:solidFill>
                <a:schemeClr val="tx1"/>
              </a:solidFill>
              <a:effectLst/>
              <a:latin typeface="Arial" charset="0"/>
            </a:endParaRPr>
          </a:p>
        </p:txBody>
      </p:sp>
      <p:sp>
        <p:nvSpPr>
          <p:cNvPr id="41" name="Oval 40">
            <a:extLst>
              <a:ext uri="{FF2B5EF4-FFF2-40B4-BE49-F238E27FC236}">
                <a16:creationId xmlns:a16="http://schemas.microsoft.com/office/drawing/2014/main" id="{85054EF5-DA04-D399-1423-37AFA118DCC2}"/>
              </a:ext>
            </a:extLst>
          </p:cNvPr>
          <p:cNvSpPr/>
          <p:nvPr/>
        </p:nvSpPr>
        <p:spPr bwMode="auto">
          <a:xfrm>
            <a:off x="13996844" y="9561106"/>
            <a:ext cx="2526941" cy="685799"/>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dirty="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3D2333ED-4AE3-2ECD-6294-52A21BF02F3E}"/>
              </a:ext>
            </a:extLst>
          </p:cNvPr>
          <p:cNvSpPr/>
          <p:nvPr/>
        </p:nvSpPr>
        <p:spPr bwMode="auto">
          <a:xfrm>
            <a:off x="11179035" y="4148230"/>
            <a:ext cx="10560329" cy="4445105"/>
          </a:xfrm>
          <a:prstGeom prst="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BCD308D4-5A4C-EBE2-C91F-E654585AF887}"/>
              </a:ext>
            </a:extLst>
          </p:cNvPr>
          <p:cNvSpPr/>
          <p:nvPr/>
        </p:nvSpPr>
        <p:spPr bwMode="auto">
          <a:xfrm>
            <a:off x="11202473" y="9206400"/>
            <a:ext cx="10560329" cy="4445105"/>
          </a:xfrm>
          <a:prstGeom prst="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87D3028A-52AF-58A6-BCC1-FC09AAC52D1D}"/>
              </a:ext>
            </a:extLst>
          </p:cNvPr>
          <p:cNvSpPr/>
          <p:nvPr/>
        </p:nvSpPr>
        <p:spPr bwMode="auto">
          <a:xfrm>
            <a:off x="11224172" y="14384873"/>
            <a:ext cx="10560329" cy="4445105"/>
          </a:xfrm>
          <a:prstGeom prst="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a:ln>
                <a:noFill/>
              </a:ln>
              <a:solidFill>
                <a:schemeClr val="tx1"/>
              </a:solidFill>
              <a:effectLst/>
              <a:latin typeface="Arial" charset="0"/>
            </a:endParaRPr>
          </a:p>
        </p:txBody>
      </p:sp>
      <p:sp>
        <p:nvSpPr>
          <p:cNvPr id="48" name="Oval 47">
            <a:extLst>
              <a:ext uri="{FF2B5EF4-FFF2-40B4-BE49-F238E27FC236}">
                <a16:creationId xmlns:a16="http://schemas.microsoft.com/office/drawing/2014/main" id="{BFFEB250-8830-E59F-E582-0E5C19855086}"/>
              </a:ext>
            </a:extLst>
          </p:cNvPr>
          <p:cNvSpPr/>
          <p:nvPr/>
        </p:nvSpPr>
        <p:spPr bwMode="auto">
          <a:xfrm>
            <a:off x="11988728" y="14717717"/>
            <a:ext cx="4705702" cy="685799"/>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dirty="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7E6E84E5-5ACC-B4E8-2CDC-F7B76CA5DCDD}"/>
              </a:ext>
            </a:extLst>
          </p:cNvPr>
          <p:cNvSpPr/>
          <p:nvPr/>
        </p:nvSpPr>
        <p:spPr bwMode="auto">
          <a:xfrm>
            <a:off x="21862458" y="4148230"/>
            <a:ext cx="10560329" cy="4445105"/>
          </a:xfrm>
          <a:prstGeom prst="rect">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a:ln>
                <a:noFill/>
              </a:ln>
              <a:solidFill>
                <a:schemeClr val="tx1"/>
              </a:solidFill>
              <a:effectLst/>
              <a:latin typeface="Arial" charset="0"/>
            </a:endParaRPr>
          </a:p>
        </p:txBody>
      </p:sp>
      <p:sp>
        <p:nvSpPr>
          <p:cNvPr id="52" name="Oval 51">
            <a:extLst>
              <a:ext uri="{FF2B5EF4-FFF2-40B4-BE49-F238E27FC236}">
                <a16:creationId xmlns:a16="http://schemas.microsoft.com/office/drawing/2014/main" id="{355FF08B-A12C-0C57-AC06-8EE470733E43}"/>
              </a:ext>
            </a:extLst>
          </p:cNvPr>
          <p:cNvSpPr/>
          <p:nvPr/>
        </p:nvSpPr>
        <p:spPr bwMode="auto">
          <a:xfrm>
            <a:off x="22607760" y="6416810"/>
            <a:ext cx="4600957" cy="45720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389438" rtl="0" eaLnBrk="1" fontAlgn="base" latinLnBrk="0" hangingPunct="1">
              <a:lnSpc>
                <a:spcPct val="100000"/>
              </a:lnSpc>
              <a:spcBef>
                <a:spcPct val="0"/>
              </a:spcBef>
              <a:spcAft>
                <a:spcPct val="0"/>
              </a:spcAft>
              <a:buClrTx/>
              <a:buSzTx/>
              <a:buFontTx/>
              <a:buNone/>
              <a:tabLst/>
            </a:pPr>
            <a:endParaRPr kumimoji="0" lang="en-US" sz="8600" b="0" i="0" u="none" strike="noStrike" cap="none" normalizeH="0" baseline="0" dirty="0">
              <a:ln>
                <a:noFill/>
              </a:ln>
              <a:solidFill>
                <a:schemeClr val="tx1"/>
              </a:solidFill>
              <a:effectLst/>
              <a:latin typeface="Arial" charset="0"/>
            </a:endParaRPr>
          </a:p>
        </p:txBody>
      </p:sp>
      <p:sp>
        <p:nvSpPr>
          <p:cNvPr id="53" name="TextBox 52">
            <a:extLst>
              <a:ext uri="{FF2B5EF4-FFF2-40B4-BE49-F238E27FC236}">
                <a16:creationId xmlns:a16="http://schemas.microsoft.com/office/drawing/2014/main" id="{DFA3C9B5-2A52-A46A-5CC3-4490579E821B}"/>
              </a:ext>
            </a:extLst>
          </p:cNvPr>
          <p:cNvSpPr txBox="1"/>
          <p:nvPr/>
        </p:nvSpPr>
        <p:spPr>
          <a:xfrm>
            <a:off x="21640148" y="19621966"/>
            <a:ext cx="5343473" cy="690830"/>
          </a:xfrm>
          <a:prstGeom prst="rect">
            <a:avLst/>
          </a:prstGeom>
          <a:solidFill>
            <a:srgbClr val="582C83"/>
          </a:solidFill>
        </p:spPr>
        <p:txBody>
          <a:bodyPr wrap="square" rtlCol="0">
            <a:spAutoFit/>
          </a:bodyPr>
          <a:lstStyle/>
          <a:p>
            <a:pPr algn="ctr"/>
            <a:r>
              <a:rPr lang="en-US" sz="3889" b="1" dirty="0">
                <a:solidFill>
                  <a:schemeClr val="bg1"/>
                </a:solidFill>
                <a:cs typeface="Arial" panose="020B0604020202020204" pitchFamily="34" charset="0"/>
              </a:rPr>
              <a:t>Next Steps</a:t>
            </a:r>
          </a:p>
        </p:txBody>
      </p:sp>
      <p:sp>
        <p:nvSpPr>
          <p:cNvPr id="54" name="TextBox 53">
            <a:extLst>
              <a:ext uri="{FF2B5EF4-FFF2-40B4-BE49-F238E27FC236}">
                <a16:creationId xmlns:a16="http://schemas.microsoft.com/office/drawing/2014/main" id="{E6152BBD-D8C5-1A15-9983-5FF9069B42BB}"/>
              </a:ext>
            </a:extLst>
          </p:cNvPr>
          <p:cNvSpPr txBox="1"/>
          <p:nvPr/>
        </p:nvSpPr>
        <p:spPr>
          <a:xfrm>
            <a:off x="21765008" y="20456593"/>
            <a:ext cx="5204194" cy="11760763"/>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noAutofit/>
          </a:bodyPr>
          <a:lstStyle/>
          <a:p>
            <a:pPr marL="342900" indent="-3429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Improve card and enemy logic in simulated play</a:t>
            </a:r>
          </a:p>
          <a:p>
            <a:pPr marL="342900" indent="-3429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Implement action masking to avoid impossible/“missed” actions</a:t>
            </a:r>
          </a:p>
          <a:p>
            <a:pPr marL="342900" indent="-3429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Dynamically receive game state via Communication Mod</a:t>
            </a:r>
          </a:p>
          <a:p>
            <a:pPr marL="342900" indent="-3429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Apply RL play order in-game via Communication Mod</a:t>
            </a:r>
          </a:p>
          <a:p>
            <a:pPr marL="342900" indent="-3429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Improve heuristics for pathing, drafting, menu navigation</a:t>
            </a:r>
          </a:p>
          <a:p>
            <a:pPr marL="342900" indent="-3429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Continue research into RL techniques</a:t>
            </a:r>
          </a:p>
          <a:p>
            <a:pPr marL="342900" indent="-3429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Consider using RL in pathing, drafting, and menu navigation parts of </a:t>
            </a:r>
            <a:r>
              <a:rPr lang="en-US" sz="3000"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StS</a:t>
            </a: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marL="342900" indent="-3429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Optimize </a:t>
            </a:r>
            <a:r>
              <a:rPr lang="en-US" sz="3000"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max_steps</a:t>
            </a: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 </a:t>
            </a:r>
            <a:r>
              <a:rPr lang="en-US" sz="3000"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max_epochs</a:t>
            </a: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 hyperparameters for better learning</a:t>
            </a:r>
          </a:p>
          <a:p>
            <a:pPr marL="342900" indent="-342900">
              <a:buFont typeface="Arial" panose="020B0604020202020204" pitchFamily="34" charset="0"/>
              <a:buChar char="•"/>
              <a:defRPr/>
            </a:pPr>
            <a:endParaRPr lang="en-US" sz="216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p:txBody>
      </p:sp>
      <p:pic>
        <p:nvPicPr>
          <p:cNvPr id="56" name="Picture 55" descr="A video game screen with a video game screen&#10;&#10;AI-generated content may be incorrect.">
            <a:extLst>
              <a:ext uri="{FF2B5EF4-FFF2-40B4-BE49-F238E27FC236}">
                <a16:creationId xmlns:a16="http://schemas.microsoft.com/office/drawing/2014/main" id="{D5ADFBE9-2817-9AC0-D2D3-C53DAB8FB3D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8404" y="20626845"/>
            <a:ext cx="6389258" cy="3352255"/>
          </a:xfrm>
          <a:prstGeom prst="rect">
            <a:avLst/>
          </a:prstGeom>
        </p:spPr>
      </p:pic>
      <p:pic>
        <p:nvPicPr>
          <p:cNvPr id="58" name="Picture 57" descr="A screenshot of a video game&#10;&#10;AI-generated content may be incorrect.">
            <a:extLst>
              <a:ext uri="{FF2B5EF4-FFF2-40B4-BE49-F238E27FC236}">
                <a16:creationId xmlns:a16="http://schemas.microsoft.com/office/drawing/2014/main" id="{823BD078-90F9-7F95-6CC0-13F09539501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8404" y="24357209"/>
            <a:ext cx="6389258" cy="3593958"/>
          </a:xfrm>
          <a:prstGeom prst="rect">
            <a:avLst/>
          </a:prstGeom>
        </p:spPr>
      </p:pic>
      <p:sp>
        <p:nvSpPr>
          <p:cNvPr id="66" name="TextBox 65">
            <a:extLst>
              <a:ext uri="{FF2B5EF4-FFF2-40B4-BE49-F238E27FC236}">
                <a16:creationId xmlns:a16="http://schemas.microsoft.com/office/drawing/2014/main" id="{016DBF33-F743-BAB5-CA24-72F4318B76ED}"/>
              </a:ext>
            </a:extLst>
          </p:cNvPr>
          <p:cNvSpPr txBox="1"/>
          <p:nvPr/>
        </p:nvSpPr>
        <p:spPr>
          <a:xfrm>
            <a:off x="22033713" y="9232393"/>
            <a:ext cx="10560329" cy="690830"/>
          </a:xfrm>
          <a:prstGeom prst="rect">
            <a:avLst/>
          </a:prstGeom>
          <a:solidFill>
            <a:srgbClr val="582C83"/>
          </a:solidFill>
        </p:spPr>
        <p:txBody>
          <a:bodyPr wrap="square" rtlCol="0">
            <a:spAutoFit/>
          </a:bodyPr>
          <a:lstStyle/>
          <a:p>
            <a:pPr algn="ctr"/>
            <a:r>
              <a:rPr lang="en-US" sz="3889" b="1" dirty="0">
                <a:solidFill>
                  <a:schemeClr val="bg1"/>
                </a:solidFill>
                <a:cs typeface="Arial" panose="020B0604020202020204" pitchFamily="34" charset="0"/>
              </a:rPr>
              <a:t>Analysis</a:t>
            </a:r>
          </a:p>
        </p:txBody>
      </p:sp>
      <p:pic>
        <p:nvPicPr>
          <p:cNvPr id="68" name="Picture 67" descr="A diagram of a diagram&#10;&#10;AI-generated content may be incorrect.">
            <a:extLst>
              <a:ext uri="{FF2B5EF4-FFF2-40B4-BE49-F238E27FC236}">
                <a16:creationId xmlns:a16="http://schemas.microsoft.com/office/drawing/2014/main" id="{44D0EC93-F7EF-A100-B396-15C74341822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508333" y="18614287"/>
            <a:ext cx="16436568" cy="8115976"/>
          </a:xfrm>
          <a:prstGeom prst="rect">
            <a:avLst/>
          </a:prstGeom>
        </p:spPr>
      </p:pic>
      <p:pic>
        <p:nvPicPr>
          <p:cNvPr id="70" name="Picture 69" descr="A diagram of a diagram&#10;&#10;AI-generated content may be incorrect.">
            <a:extLst>
              <a:ext uri="{FF2B5EF4-FFF2-40B4-BE49-F238E27FC236}">
                <a16:creationId xmlns:a16="http://schemas.microsoft.com/office/drawing/2014/main" id="{5D5BFB60-3493-2E33-FDAE-0B30DC089DE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08649" y="12274441"/>
            <a:ext cx="13709396" cy="7711535"/>
          </a:xfrm>
          <a:prstGeom prst="rect">
            <a:avLst/>
          </a:prstGeom>
        </p:spPr>
      </p:pic>
      <p:sp>
        <p:nvSpPr>
          <p:cNvPr id="71" name="TextBox 70">
            <a:extLst>
              <a:ext uri="{FF2B5EF4-FFF2-40B4-BE49-F238E27FC236}">
                <a16:creationId xmlns:a16="http://schemas.microsoft.com/office/drawing/2014/main" id="{AC8176F8-DA24-7FD1-3F24-9F6316193350}"/>
              </a:ext>
            </a:extLst>
          </p:cNvPr>
          <p:cNvSpPr txBox="1"/>
          <p:nvPr/>
        </p:nvSpPr>
        <p:spPr>
          <a:xfrm>
            <a:off x="27142622" y="27951166"/>
            <a:ext cx="5418127" cy="4266189"/>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noAutofit/>
          </a:bodyPr>
          <a:lstStyle/>
          <a:p>
            <a:pP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Thanks to Dr. Tartaro, Genevieve Ovsak, Brady </a:t>
            </a:r>
            <a:r>
              <a:rPr lang="en-US" sz="3000"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Fleuette</a:t>
            </a: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 Brycen Addison, Hanna King, Charlie Fink, Deen </a:t>
            </a:r>
            <a:r>
              <a:rPr lang="en-US" sz="3000"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Deovic</a:t>
            </a: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 and Matthew Keller for their feedback. Thanks to Dr. Sultan for helping me get this project off its feet. </a:t>
            </a:r>
          </a:p>
        </p:txBody>
      </p:sp>
      <p:sp>
        <p:nvSpPr>
          <p:cNvPr id="3" name="TextBox 2">
            <a:extLst>
              <a:ext uri="{FF2B5EF4-FFF2-40B4-BE49-F238E27FC236}">
                <a16:creationId xmlns:a16="http://schemas.microsoft.com/office/drawing/2014/main" id="{1398F328-614A-6FFA-BA9E-0091F285478A}"/>
              </a:ext>
            </a:extLst>
          </p:cNvPr>
          <p:cNvSpPr txBox="1"/>
          <p:nvPr/>
        </p:nvSpPr>
        <p:spPr>
          <a:xfrm>
            <a:off x="22033713" y="9975396"/>
            <a:ext cx="10491262" cy="9502773"/>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noAutofit/>
          </a:bodyPr>
          <a:lstStyle/>
          <a:p>
            <a:pPr algn="just">
              <a:defRPr/>
            </a:pPr>
            <a:r>
              <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rPr>
              <a:t>These charts display the agent’s performance across four hands picked from across the game: one from the very first hand of the game, plus three from random hands at random points in each of </a:t>
            </a:r>
            <a:r>
              <a:rPr lang="en-US" sz="2800" i="1" dirty="0">
                <a:solidFill>
                  <a:schemeClr val="tx1"/>
                </a:solidFill>
                <a:latin typeface="Noto Serif" panose="02020600060500020200" pitchFamily="18" charset="0"/>
                <a:ea typeface="Noto Serif" panose="02020600060500020200" pitchFamily="18" charset="0"/>
                <a:cs typeface="Noto Serif" panose="02020600060500020200" pitchFamily="18" charset="0"/>
              </a:rPr>
              <a:t>Spire’</a:t>
            </a:r>
            <a:r>
              <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rPr>
              <a:t>s 3 Acts. In each hand, the agent was able to find the global reward maximum for the hand—the best possible outcome using the agent’s logic.</a:t>
            </a:r>
          </a:p>
          <a:p>
            <a:pPr algn="just">
              <a:defRPr/>
            </a:pPr>
            <a:endPar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lgn="just">
              <a:defRPr/>
            </a:pPr>
            <a:r>
              <a:rPr lang="en-US" sz="2800" b="1" dirty="0">
                <a:solidFill>
                  <a:schemeClr val="tx1"/>
                </a:solidFill>
                <a:latin typeface="Noto Serif" panose="02020600060500020200" pitchFamily="18" charset="0"/>
                <a:ea typeface="Noto Serif" panose="02020600060500020200" pitchFamily="18" charset="0"/>
                <a:cs typeface="Noto Serif" panose="02020600060500020200" pitchFamily="18" charset="0"/>
              </a:rPr>
              <a:t>Why so much fluctuation in reward across episodes?</a:t>
            </a:r>
          </a:p>
          <a:p>
            <a:pPr algn="just">
              <a:defRPr/>
            </a:pPr>
            <a:r>
              <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rPr>
              <a:t>The agent has a “toolbox” of actions equal to the length of the hand, with 1 action for each card. If the size of the hand decreases, however, the agent doesn’t lose the action associated with the lost card. If the agent tries to use an action tied to a card no longer in hand, it’s hit with a hefty penalty, causing the fluctuations in reward. The fix for this is called “action masking”, which I haven’t implemented yet.</a:t>
            </a:r>
          </a:p>
          <a:p>
            <a:pPr algn="just">
              <a:defRPr/>
            </a:pPr>
            <a:endPar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lgn="just">
              <a:defRPr/>
            </a:pPr>
            <a:r>
              <a:rPr lang="en-US" sz="2800" b="1" dirty="0">
                <a:solidFill>
                  <a:schemeClr val="tx1"/>
                </a:solidFill>
                <a:latin typeface="Noto Serif" panose="02020600060500020200" pitchFamily="18" charset="0"/>
                <a:ea typeface="Noto Serif" panose="02020600060500020200" pitchFamily="18" charset="0"/>
                <a:cs typeface="Noto Serif" panose="02020600060500020200" pitchFamily="18" charset="0"/>
              </a:rPr>
              <a:t>Why does the agent sometimes fall short of the player score?</a:t>
            </a:r>
          </a:p>
          <a:p>
            <a:pPr algn="just">
              <a:defRPr/>
            </a:pPr>
            <a:r>
              <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rPr>
              <a:t>This is because the agent’s gameplay logic isn’t 1:1 with the actual game logic. In particular, the agent’s </a:t>
            </a:r>
            <a:r>
              <a:rPr lang="en-US" sz="2800"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gamestate</a:t>
            </a:r>
            <a:r>
              <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rPr>
              <a:t> simulation struggles with drawing cards, a crucial mechanic in </a:t>
            </a:r>
            <a:r>
              <a:rPr lang="en-US" sz="2800"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StS</a:t>
            </a:r>
            <a:r>
              <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rPr>
              <a:t>. Better logic can be hard-coded in.</a:t>
            </a:r>
          </a:p>
          <a:p>
            <a:pPr algn="just">
              <a:defRPr/>
            </a:pPr>
            <a:endParaRPr lang="en-US" sz="2800" b="1"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p:txBody>
      </p:sp>
      <p:sp>
        <p:nvSpPr>
          <p:cNvPr id="18" name="Rectangle 17">
            <a:extLst>
              <a:ext uri="{FF2B5EF4-FFF2-40B4-BE49-F238E27FC236}">
                <a16:creationId xmlns:a16="http://schemas.microsoft.com/office/drawing/2014/main" id="{A410D567-3EE8-DAB9-3878-995BE5F8D928}"/>
              </a:ext>
            </a:extLst>
          </p:cNvPr>
          <p:cNvSpPr/>
          <p:nvPr/>
        </p:nvSpPr>
        <p:spPr bwMode="auto">
          <a:xfrm>
            <a:off x="315282" y="240436"/>
            <a:ext cx="32369760" cy="2667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lnSpc>
                <a:spcPct val="150000"/>
              </a:lnSpc>
            </a:pPr>
            <a:r>
              <a:rPr lang="en-US" sz="6600" b="1" dirty="0">
                <a:cs typeface="Arial" panose="020B0604020202020204" pitchFamily="34" charset="0"/>
              </a:rPr>
              <a:t>Deep Reinforcement Learning in </a:t>
            </a:r>
            <a:r>
              <a:rPr lang="en-US" sz="6600" b="1" i="1" dirty="0">
                <a:cs typeface="Arial" panose="020B0604020202020204" pitchFamily="34" charset="0"/>
              </a:rPr>
              <a:t>Slay the Spire</a:t>
            </a:r>
            <a:r>
              <a:rPr lang="en-US" sz="6600" b="1" dirty="0">
                <a:cs typeface="Arial" panose="020B0604020202020204" pitchFamily="34" charset="0"/>
              </a:rPr>
              <a:t> Card Play</a:t>
            </a:r>
          </a:p>
          <a:p>
            <a:pPr algn="ctr"/>
            <a:r>
              <a:rPr lang="en-US" sz="4400" b="1" dirty="0">
                <a:cs typeface="Arial" panose="020B0604020202020204" pitchFamily="34" charset="0"/>
              </a:rPr>
              <a:t>Greyson Henry</a:t>
            </a:r>
          </a:p>
        </p:txBody>
      </p:sp>
      <p:pic>
        <p:nvPicPr>
          <p:cNvPr id="5" name="Picture 4">
            <a:extLst>
              <a:ext uri="{FF2B5EF4-FFF2-40B4-BE49-F238E27FC236}">
                <a16:creationId xmlns:a16="http://schemas.microsoft.com/office/drawing/2014/main" id="{8215ED70-AB23-3E20-575A-05EA03D06F4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08333" y="1762105"/>
            <a:ext cx="4747217" cy="1055171"/>
          </a:xfrm>
          <a:prstGeom prst="rect">
            <a:avLst/>
          </a:prstGeom>
        </p:spPr>
      </p:pic>
      <p:pic>
        <p:nvPicPr>
          <p:cNvPr id="23" name="Picture 22">
            <a:extLst>
              <a:ext uri="{FF2B5EF4-FFF2-40B4-BE49-F238E27FC236}">
                <a16:creationId xmlns:a16="http://schemas.microsoft.com/office/drawing/2014/main" id="{B9486908-849F-36CA-CD98-44B2E1A5964D}"/>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7762811" y="1783753"/>
            <a:ext cx="4747217" cy="1055171"/>
          </a:xfrm>
          <a:prstGeom prst="rect">
            <a:avLst/>
          </a:prstGeom>
        </p:spPr>
      </p:pic>
      <p:sp>
        <p:nvSpPr>
          <p:cNvPr id="6" name="TextBox 5">
            <a:extLst>
              <a:ext uri="{FF2B5EF4-FFF2-40B4-BE49-F238E27FC236}">
                <a16:creationId xmlns:a16="http://schemas.microsoft.com/office/drawing/2014/main" id="{94EA01CA-2722-DEC8-AEF9-D3BFC64A5064}"/>
              </a:ext>
            </a:extLst>
          </p:cNvPr>
          <p:cNvSpPr txBox="1"/>
          <p:nvPr/>
        </p:nvSpPr>
        <p:spPr>
          <a:xfrm>
            <a:off x="11202473" y="8627157"/>
            <a:ext cx="10715401" cy="553998"/>
          </a:xfrm>
          <a:prstGeom prst="rect">
            <a:avLst/>
          </a:prstGeom>
          <a:noFill/>
        </p:spPr>
        <p:txBody>
          <a:bodyPr wrap="square" rtlCol="0">
            <a:spAutoFit/>
          </a:bodyPr>
          <a:lstStyle/>
          <a:p>
            <a:r>
              <a:rPr lang="en-US" sz="3000" dirty="0">
                <a:latin typeface="Noto Serif" panose="02020600060500020200" pitchFamily="18" charset="0"/>
                <a:ea typeface="Noto Serif" panose="02020600060500020200" pitchFamily="18" charset="0"/>
                <a:cs typeface="Noto Serif" panose="02020600060500020200" pitchFamily="18" charset="0"/>
              </a:rPr>
              <a:t>Fig. 1: 43 tries to find best hand (Act 1, Combat 1, Hand 1)</a:t>
            </a:r>
          </a:p>
        </p:txBody>
      </p:sp>
      <p:sp>
        <p:nvSpPr>
          <p:cNvPr id="8" name="TextBox 7">
            <a:extLst>
              <a:ext uri="{FF2B5EF4-FFF2-40B4-BE49-F238E27FC236}">
                <a16:creationId xmlns:a16="http://schemas.microsoft.com/office/drawing/2014/main" id="{205CA11E-2F4B-0156-99F7-38B5A7A4D227}"/>
              </a:ext>
            </a:extLst>
          </p:cNvPr>
          <p:cNvSpPr txBox="1"/>
          <p:nvPr/>
        </p:nvSpPr>
        <p:spPr>
          <a:xfrm>
            <a:off x="21885896" y="8622000"/>
            <a:ext cx="11032504" cy="553998"/>
          </a:xfrm>
          <a:prstGeom prst="rect">
            <a:avLst/>
          </a:prstGeom>
          <a:noFill/>
        </p:spPr>
        <p:txBody>
          <a:bodyPr wrap="square" rtlCol="0">
            <a:spAutoFit/>
          </a:bodyPr>
          <a:lstStyle/>
          <a:p>
            <a:r>
              <a:rPr lang="en-US" sz="3000" dirty="0">
                <a:latin typeface="Noto Serif" panose="02020600060500020200" pitchFamily="18" charset="0"/>
                <a:ea typeface="Noto Serif" panose="02020600060500020200" pitchFamily="18" charset="0"/>
                <a:cs typeface="Noto Serif" panose="02020600060500020200" pitchFamily="18" charset="0"/>
              </a:rPr>
              <a:t>Fig. 4: 9 tries to find best hand (Act 3, Combat 1, Hand 1)</a:t>
            </a:r>
          </a:p>
        </p:txBody>
      </p:sp>
      <p:sp>
        <p:nvSpPr>
          <p:cNvPr id="12" name="TextBox 11">
            <a:extLst>
              <a:ext uri="{FF2B5EF4-FFF2-40B4-BE49-F238E27FC236}">
                <a16:creationId xmlns:a16="http://schemas.microsoft.com/office/drawing/2014/main" id="{576764FE-55BA-05B7-2BCC-8301952754C7}"/>
              </a:ext>
            </a:extLst>
          </p:cNvPr>
          <p:cNvSpPr txBox="1"/>
          <p:nvPr/>
        </p:nvSpPr>
        <p:spPr>
          <a:xfrm>
            <a:off x="11179035" y="13691491"/>
            <a:ext cx="11394574" cy="553998"/>
          </a:xfrm>
          <a:prstGeom prst="rect">
            <a:avLst/>
          </a:prstGeom>
          <a:noFill/>
        </p:spPr>
        <p:txBody>
          <a:bodyPr wrap="square" rtlCol="0">
            <a:spAutoFit/>
          </a:bodyPr>
          <a:lstStyle/>
          <a:p>
            <a:r>
              <a:rPr lang="en-US" sz="3000" dirty="0">
                <a:latin typeface="Noto Serif" panose="02020600060500020200" pitchFamily="18" charset="0"/>
                <a:ea typeface="Noto Serif" panose="02020600060500020200" pitchFamily="18" charset="0"/>
                <a:cs typeface="Noto Serif" panose="02020600060500020200" pitchFamily="18" charset="0"/>
              </a:rPr>
              <a:t>Fig. 2: 17 tries to find best hand (Act 1, Combat 4, Hand 3)</a:t>
            </a:r>
          </a:p>
        </p:txBody>
      </p:sp>
      <p:sp>
        <p:nvSpPr>
          <p:cNvPr id="14" name="TextBox 13">
            <a:extLst>
              <a:ext uri="{FF2B5EF4-FFF2-40B4-BE49-F238E27FC236}">
                <a16:creationId xmlns:a16="http://schemas.microsoft.com/office/drawing/2014/main" id="{FCCBD92B-A09A-D2AE-CAB1-21DB060FBC37}"/>
              </a:ext>
            </a:extLst>
          </p:cNvPr>
          <p:cNvSpPr txBox="1"/>
          <p:nvPr/>
        </p:nvSpPr>
        <p:spPr>
          <a:xfrm>
            <a:off x="11224172" y="18987060"/>
            <a:ext cx="11454630" cy="553998"/>
          </a:xfrm>
          <a:prstGeom prst="rect">
            <a:avLst/>
          </a:prstGeom>
          <a:noFill/>
        </p:spPr>
        <p:txBody>
          <a:bodyPr wrap="square" rtlCol="0">
            <a:spAutoFit/>
          </a:bodyPr>
          <a:lstStyle/>
          <a:p>
            <a:r>
              <a:rPr lang="en-US" sz="3000" dirty="0">
                <a:latin typeface="Noto Serif" panose="02020600060500020200" pitchFamily="18" charset="0"/>
                <a:ea typeface="Noto Serif" panose="02020600060500020200" pitchFamily="18" charset="0"/>
                <a:cs typeface="Noto Serif" panose="02020600060500020200" pitchFamily="18" charset="0"/>
              </a:rPr>
              <a:t>Fig. 3: 10 tries to find best hand (Act 2, Combat 7, Hand 2)</a:t>
            </a:r>
          </a:p>
        </p:txBody>
      </p:sp>
      <p:sp>
        <p:nvSpPr>
          <p:cNvPr id="16" name="TextBox 15">
            <a:extLst>
              <a:ext uri="{FF2B5EF4-FFF2-40B4-BE49-F238E27FC236}">
                <a16:creationId xmlns:a16="http://schemas.microsoft.com/office/drawing/2014/main" id="{6D9F0CC4-F90D-DDF5-0450-FA9450B51EDD}"/>
              </a:ext>
            </a:extLst>
          </p:cNvPr>
          <p:cNvSpPr txBox="1"/>
          <p:nvPr/>
        </p:nvSpPr>
        <p:spPr>
          <a:xfrm>
            <a:off x="7097662" y="21603016"/>
            <a:ext cx="1655950" cy="1477328"/>
          </a:xfrm>
          <a:prstGeom prst="rect">
            <a:avLst/>
          </a:prstGeom>
          <a:noFill/>
        </p:spPr>
        <p:txBody>
          <a:bodyPr wrap="square" rtlCol="0">
            <a:spAutoFit/>
          </a:bodyPr>
          <a:lstStyle/>
          <a:p>
            <a:pPr algn="just"/>
            <a:r>
              <a:rPr lang="en-US" sz="3000" dirty="0">
                <a:latin typeface="Noto Serif" panose="02020600060500020200" pitchFamily="18" charset="0"/>
                <a:ea typeface="Noto Serif" panose="02020600060500020200" pitchFamily="18" charset="0"/>
                <a:cs typeface="Noto Serif" panose="02020600060500020200" pitchFamily="18" charset="0"/>
              </a:rPr>
              <a:t>What players see </a:t>
            </a:r>
          </a:p>
        </p:txBody>
      </p:sp>
      <p:sp>
        <p:nvSpPr>
          <p:cNvPr id="20" name="TextBox 19">
            <a:extLst>
              <a:ext uri="{FF2B5EF4-FFF2-40B4-BE49-F238E27FC236}">
                <a16:creationId xmlns:a16="http://schemas.microsoft.com/office/drawing/2014/main" id="{DB6C6A42-371A-2CDF-D46B-A2F892B86754}"/>
              </a:ext>
            </a:extLst>
          </p:cNvPr>
          <p:cNvSpPr txBox="1"/>
          <p:nvPr/>
        </p:nvSpPr>
        <p:spPr>
          <a:xfrm>
            <a:off x="7097662" y="25592290"/>
            <a:ext cx="1867870" cy="1477328"/>
          </a:xfrm>
          <a:prstGeom prst="rect">
            <a:avLst/>
          </a:prstGeom>
          <a:noFill/>
        </p:spPr>
        <p:txBody>
          <a:bodyPr wrap="square" rtlCol="0">
            <a:spAutoFit/>
          </a:bodyPr>
          <a:lstStyle/>
          <a:p>
            <a:pPr algn="just"/>
            <a:r>
              <a:rPr lang="en-US" sz="3000" dirty="0">
                <a:latin typeface="Noto Serif" panose="02020600060500020200" pitchFamily="18" charset="0"/>
                <a:ea typeface="Noto Serif" panose="02020600060500020200" pitchFamily="18" charset="0"/>
                <a:cs typeface="Noto Serif" panose="02020600060500020200" pitchFamily="18" charset="0"/>
              </a:rPr>
              <a:t>What the agent</a:t>
            </a:r>
          </a:p>
          <a:p>
            <a:pPr algn="just"/>
            <a:r>
              <a:rPr lang="en-US" sz="3000" dirty="0">
                <a:latin typeface="Noto Serif" panose="02020600060500020200" pitchFamily="18" charset="0"/>
                <a:ea typeface="Noto Serif" panose="02020600060500020200" pitchFamily="18" charset="0"/>
                <a:cs typeface="Noto Serif" panose="02020600060500020200" pitchFamily="18" charset="0"/>
              </a:rPr>
              <a:t>sees</a:t>
            </a:r>
          </a:p>
        </p:txBody>
      </p:sp>
      <p:pic>
        <p:nvPicPr>
          <p:cNvPr id="34" name="Content Placeholder 4" descr="A card game with a red box and a red arrow&#10;&#10;AI-generated content may be incorrect.">
            <a:extLst>
              <a:ext uri="{FF2B5EF4-FFF2-40B4-BE49-F238E27FC236}">
                <a16:creationId xmlns:a16="http://schemas.microsoft.com/office/drawing/2014/main" id="{D6FAAC36-623D-32B8-AF00-0E18B2F4F0C5}"/>
              </a:ext>
            </a:extLst>
          </p:cNvPr>
          <p:cNvPicPr>
            <a:picLocks noChangeAspect="1"/>
          </p:cNvPicPr>
          <p:nvPr/>
        </p:nvPicPr>
        <p:blipFill>
          <a:blip r:embed="rId17"/>
          <a:stretch>
            <a:fillRect/>
          </a:stretch>
        </p:blipFill>
        <p:spPr>
          <a:xfrm>
            <a:off x="700625" y="28108939"/>
            <a:ext cx="6911596" cy="3887773"/>
          </a:xfrm>
          <a:prstGeom prst="rect">
            <a:avLst/>
          </a:prstGeom>
        </p:spPr>
      </p:pic>
      <p:sp>
        <p:nvSpPr>
          <p:cNvPr id="35" name="TextBox 34">
            <a:extLst>
              <a:ext uri="{FF2B5EF4-FFF2-40B4-BE49-F238E27FC236}">
                <a16:creationId xmlns:a16="http://schemas.microsoft.com/office/drawing/2014/main" id="{02311B9C-1714-1BC8-E054-FEDED621E311}"/>
              </a:ext>
            </a:extLst>
          </p:cNvPr>
          <p:cNvSpPr txBox="1"/>
          <p:nvPr/>
        </p:nvSpPr>
        <p:spPr>
          <a:xfrm>
            <a:off x="1371600" y="31156295"/>
            <a:ext cx="1867869" cy="1015663"/>
          </a:xfrm>
          <a:prstGeom prst="rect">
            <a:avLst/>
          </a:prstGeom>
          <a:noFill/>
        </p:spPr>
        <p:txBody>
          <a:bodyPr wrap="square" rtlCol="0">
            <a:spAutoFit/>
          </a:bodyPr>
          <a:lstStyle/>
          <a:p>
            <a:r>
              <a:rPr lang="en-US" sz="3000" dirty="0">
                <a:latin typeface="Noto Serif" panose="02020600060500020200" pitchFamily="18" charset="0"/>
                <a:ea typeface="Noto Serif" panose="02020600060500020200" pitchFamily="18" charset="0"/>
                <a:cs typeface="Noto Serif" panose="02020600060500020200" pitchFamily="18" charset="0"/>
              </a:rPr>
              <a:t>Player view</a:t>
            </a:r>
          </a:p>
        </p:txBody>
      </p:sp>
      <p:sp>
        <p:nvSpPr>
          <p:cNvPr id="37" name="TextBox 36">
            <a:extLst>
              <a:ext uri="{FF2B5EF4-FFF2-40B4-BE49-F238E27FC236}">
                <a16:creationId xmlns:a16="http://schemas.microsoft.com/office/drawing/2014/main" id="{41DE71F6-1412-5E41-25F9-E7F0A9C81C32}"/>
              </a:ext>
            </a:extLst>
          </p:cNvPr>
          <p:cNvSpPr txBox="1"/>
          <p:nvPr/>
        </p:nvSpPr>
        <p:spPr>
          <a:xfrm>
            <a:off x="4830547" y="31156294"/>
            <a:ext cx="1867869" cy="1015663"/>
          </a:xfrm>
          <a:prstGeom prst="rect">
            <a:avLst/>
          </a:prstGeom>
          <a:noFill/>
        </p:spPr>
        <p:txBody>
          <a:bodyPr wrap="square" rtlCol="0">
            <a:spAutoFit/>
          </a:bodyPr>
          <a:lstStyle/>
          <a:p>
            <a:r>
              <a:rPr lang="en-US" sz="3000" dirty="0">
                <a:latin typeface="Noto Serif" panose="02020600060500020200" pitchFamily="18" charset="0"/>
                <a:ea typeface="Noto Serif" panose="02020600060500020200" pitchFamily="18" charset="0"/>
                <a:cs typeface="Noto Serif" panose="02020600060500020200" pitchFamily="18" charset="0"/>
              </a:rPr>
              <a:t>Agent view</a:t>
            </a:r>
          </a:p>
        </p:txBody>
      </p:sp>
      <p:sp>
        <p:nvSpPr>
          <p:cNvPr id="38" name="TextBox 37">
            <a:extLst>
              <a:ext uri="{FF2B5EF4-FFF2-40B4-BE49-F238E27FC236}">
                <a16:creationId xmlns:a16="http://schemas.microsoft.com/office/drawing/2014/main" id="{32075800-7DE3-C6B7-634B-BDA7FD920A03}"/>
              </a:ext>
            </a:extLst>
          </p:cNvPr>
          <p:cNvSpPr txBox="1"/>
          <p:nvPr/>
        </p:nvSpPr>
        <p:spPr>
          <a:xfrm>
            <a:off x="6870977" y="29482660"/>
            <a:ext cx="2369384" cy="1477328"/>
          </a:xfrm>
          <a:prstGeom prst="rect">
            <a:avLst/>
          </a:prstGeom>
          <a:noFill/>
        </p:spPr>
        <p:txBody>
          <a:bodyPr wrap="square" rtlCol="0">
            <a:spAutoFit/>
          </a:bodyPr>
          <a:lstStyle/>
          <a:p>
            <a:r>
              <a:rPr lang="en-US" sz="3000" dirty="0">
                <a:latin typeface="Noto Serif" panose="02020600060500020200" pitchFamily="18" charset="0"/>
                <a:ea typeface="Noto Serif" panose="02020600060500020200" pitchFamily="18" charset="0"/>
                <a:cs typeface="Noto Serif" panose="02020600060500020200" pitchFamily="18" charset="0"/>
              </a:rPr>
              <a:t>Player vs agent view </a:t>
            </a:r>
          </a:p>
          <a:p>
            <a:r>
              <a:rPr lang="en-US" sz="3000" dirty="0">
                <a:latin typeface="Noto Serif" panose="02020600060500020200" pitchFamily="18" charset="0"/>
                <a:ea typeface="Noto Serif" panose="02020600060500020200" pitchFamily="18" charset="0"/>
                <a:cs typeface="Noto Serif" panose="02020600060500020200" pitchFamily="18" charset="0"/>
              </a:rPr>
              <a:t>(cards)</a:t>
            </a:r>
          </a:p>
        </p:txBody>
      </p:sp>
      <p:sp>
        <p:nvSpPr>
          <p:cNvPr id="39" name="TextBox 38">
            <a:extLst>
              <a:ext uri="{FF2B5EF4-FFF2-40B4-BE49-F238E27FC236}">
                <a16:creationId xmlns:a16="http://schemas.microsoft.com/office/drawing/2014/main" id="{632DE549-6494-EF87-5016-EE3879C80A31}"/>
              </a:ext>
            </a:extLst>
          </p:cNvPr>
          <p:cNvSpPr txBox="1"/>
          <p:nvPr/>
        </p:nvSpPr>
        <p:spPr>
          <a:xfrm>
            <a:off x="9372601" y="24733971"/>
            <a:ext cx="12078219" cy="7478970"/>
          </a:xfrm>
          <a:prstGeom prst="rect">
            <a:avLst/>
          </a:prstGeom>
          <a:noFill/>
        </p:spPr>
        <p:txBody>
          <a:bodyPr wrap="square" rtlCol="0">
            <a:spAutoFit/>
          </a:bodyPr>
          <a:lstStyle/>
          <a:p>
            <a:pPr algn="just"/>
            <a:r>
              <a:rPr lang="en-US" sz="3000" dirty="0">
                <a:latin typeface="Noto Serif" panose="02020600060500020200" pitchFamily="18" charset="0"/>
                <a:ea typeface="Noto Serif" panose="02020600060500020200" pitchFamily="18" charset="0"/>
                <a:cs typeface="Noto Serif" panose="02020600060500020200" pitchFamily="18" charset="0"/>
              </a:rPr>
              <a:t>The agent makes its decisions using a type of reinforcement learning called deep Q-learning, supported by a reward policy called epsilon greedy. Given a certain </a:t>
            </a:r>
            <a:r>
              <a:rPr lang="en-US" sz="3000" dirty="0" err="1">
                <a:latin typeface="Noto Serif" panose="02020600060500020200" pitchFamily="18" charset="0"/>
                <a:ea typeface="Noto Serif" panose="02020600060500020200" pitchFamily="18" charset="0"/>
                <a:cs typeface="Noto Serif" panose="02020600060500020200" pitchFamily="18" charset="0"/>
              </a:rPr>
              <a:t>gamestate</a:t>
            </a:r>
            <a:r>
              <a:rPr lang="en-US" sz="3000" dirty="0">
                <a:latin typeface="Noto Serif" panose="02020600060500020200" pitchFamily="18" charset="0"/>
                <a:ea typeface="Noto Serif" panose="02020600060500020200" pitchFamily="18" charset="0"/>
                <a:cs typeface="Noto Serif" panose="02020600060500020200" pitchFamily="18" charset="0"/>
              </a:rPr>
              <a:t>, the agent uses a neural network to estimate the reward for each of its available actions—in this case, a set of possible card plays. From there, the agent simulates the next game state and calculates an actual reward value associated with the action. Finally, the information about the current </a:t>
            </a:r>
            <a:r>
              <a:rPr lang="en-US" sz="3000" dirty="0" err="1">
                <a:latin typeface="Noto Serif" panose="02020600060500020200" pitchFamily="18" charset="0"/>
                <a:ea typeface="Noto Serif" panose="02020600060500020200" pitchFamily="18" charset="0"/>
                <a:cs typeface="Noto Serif" panose="02020600060500020200" pitchFamily="18" charset="0"/>
              </a:rPr>
              <a:t>gamestate</a:t>
            </a:r>
            <a:r>
              <a:rPr lang="en-US" sz="3000" dirty="0">
                <a:latin typeface="Noto Serif" panose="02020600060500020200" pitchFamily="18" charset="0"/>
                <a:ea typeface="Noto Serif" panose="02020600060500020200" pitchFamily="18" charset="0"/>
                <a:cs typeface="Noto Serif" panose="02020600060500020200" pitchFamily="18" charset="0"/>
              </a:rPr>
              <a:t>, action, reward, and simulated </a:t>
            </a:r>
            <a:r>
              <a:rPr lang="en-US" sz="3000" dirty="0" err="1">
                <a:latin typeface="Noto Serif" panose="02020600060500020200" pitchFamily="18" charset="0"/>
                <a:ea typeface="Noto Serif" panose="02020600060500020200" pitchFamily="18" charset="0"/>
                <a:cs typeface="Noto Serif" panose="02020600060500020200" pitchFamily="18" charset="0"/>
              </a:rPr>
              <a:t>gamestate</a:t>
            </a:r>
            <a:r>
              <a:rPr lang="en-US" sz="3000" dirty="0">
                <a:latin typeface="Noto Serif" panose="02020600060500020200" pitchFamily="18" charset="0"/>
                <a:ea typeface="Noto Serif" panose="02020600060500020200" pitchFamily="18" charset="0"/>
                <a:cs typeface="Noto Serif" panose="02020600060500020200" pitchFamily="18" charset="0"/>
              </a:rPr>
              <a:t> are bundled together and stored in memory to help the neural network make better decisions in future turns. This repeats for every card play permutation possible before ending the turn. At first, the agent starts out in “exploration mode”, selecting actions randomly and seeing what happens. Once it has a maximally-profitable action sequence, it goes into “exploitation mode” and taps that sequence over and over, occasionally trying new things.</a:t>
            </a:r>
          </a:p>
        </p:txBody>
      </p:sp>
      <p:pic>
        <p:nvPicPr>
          <p:cNvPr id="42" name="Picture 41" descr="A qr code with black squares&#10;&#10;AI-generated content may be incorrect.">
            <a:extLst>
              <a:ext uri="{FF2B5EF4-FFF2-40B4-BE49-F238E27FC236}">
                <a16:creationId xmlns:a16="http://schemas.microsoft.com/office/drawing/2014/main" id="{0DA72C15-F8D4-25E2-8726-8187E398F8B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8713310" y="24818318"/>
            <a:ext cx="2024993" cy="2024993"/>
          </a:xfrm>
          <a:prstGeom prst="rect">
            <a:avLst/>
          </a:prstGeom>
        </p:spPr>
      </p:pic>
      <p:sp>
        <p:nvSpPr>
          <p:cNvPr id="11" name="TextBox 10">
            <a:extLst>
              <a:ext uri="{FF2B5EF4-FFF2-40B4-BE49-F238E27FC236}">
                <a16:creationId xmlns:a16="http://schemas.microsoft.com/office/drawing/2014/main" id="{C5F72AEA-2258-B21A-FF7E-ACA2A1157595}"/>
              </a:ext>
            </a:extLst>
          </p:cNvPr>
          <p:cNvSpPr txBox="1"/>
          <p:nvPr/>
        </p:nvSpPr>
        <p:spPr>
          <a:xfrm>
            <a:off x="774611" y="18908273"/>
            <a:ext cx="9742876" cy="553998"/>
          </a:xfrm>
          <a:prstGeom prst="rect">
            <a:avLst/>
          </a:prstGeom>
          <a:noFill/>
        </p:spPr>
        <p:txBody>
          <a:bodyPr wrap="square" rtlCol="0">
            <a:spAutoFit/>
          </a:bodyPr>
          <a:lstStyle/>
          <a:p>
            <a:pPr algn="ctr"/>
            <a:r>
              <a:rPr lang="en-US" sz="3000" dirty="0">
                <a:latin typeface="Noto Serif" panose="02020600060500020200" pitchFamily="18" charset="0"/>
                <a:ea typeface="Noto Serif" panose="02020600060500020200" pitchFamily="18" charset="0"/>
                <a:cs typeface="Noto Serif" panose="02020600060500020200" pitchFamily="18" charset="0"/>
              </a:rPr>
              <a:t>Workflow for the creation of the agent and bot</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1975</TotalTime>
  <Words>872</Words>
  <Application>Microsoft Macintosh PowerPoint</Application>
  <PresentationFormat>Custom</PresentationFormat>
  <Paragraphs>48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Noto Serif</vt:lpstr>
      <vt:lpstr>Times New Roman</vt:lpstr>
      <vt:lpstr>Default Design</vt:lpstr>
      <vt:lpstr>PowerPoint Presentation</vt:lpstr>
    </vt:vector>
  </TitlesOfParts>
  <Company>Furman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 the Title Here.  Font Size is already set to</dc:title>
  <dc:creator>Furman User</dc:creator>
  <cp:lastModifiedBy>Greyson Henry2-Student</cp:lastModifiedBy>
  <cp:revision>76</cp:revision>
  <dcterms:created xsi:type="dcterms:W3CDTF">2007-11-12T15:49:49Z</dcterms:created>
  <dcterms:modified xsi:type="dcterms:W3CDTF">2025-04-02T21:29:29Z</dcterms:modified>
</cp:coreProperties>
</file>